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98" r:id="rId4"/>
    <p:sldId id="257" r:id="rId5"/>
    <p:sldId id="266" r:id="rId6"/>
    <p:sldId id="258" r:id="rId7"/>
    <p:sldId id="259" r:id="rId8"/>
    <p:sldId id="299" r:id="rId9"/>
    <p:sldId id="337" r:id="rId10"/>
    <p:sldId id="338" r:id="rId11"/>
    <p:sldId id="339" r:id="rId12"/>
    <p:sldId id="340" r:id="rId13"/>
    <p:sldId id="267" r:id="rId14"/>
    <p:sldId id="268" r:id="rId15"/>
    <p:sldId id="269" r:id="rId16"/>
    <p:sldId id="270" r:id="rId17"/>
    <p:sldId id="271" r:id="rId18"/>
    <p:sldId id="341" r:id="rId19"/>
    <p:sldId id="272" r:id="rId20"/>
    <p:sldId id="328" r:id="rId21"/>
    <p:sldId id="273" r:id="rId22"/>
    <p:sldId id="274" r:id="rId23"/>
    <p:sldId id="275" r:id="rId24"/>
    <p:sldId id="276" r:id="rId25"/>
    <p:sldId id="327" r:id="rId26"/>
    <p:sldId id="301" r:id="rId27"/>
    <p:sldId id="302" r:id="rId28"/>
    <p:sldId id="303" r:id="rId29"/>
    <p:sldId id="329" r:id="rId30"/>
    <p:sldId id="305" r:id="rId31"/>
    <p:sldId id="330" r:id="rId32"/>
    <p:sldId id="304" r:id="rId33"/>
    <p:sldId id="278" r:id="rId34"/>
    <p:sldId id="279" r:id="rId35"/>
    <p:sldId id="306" r:id="rId36"/>
    <p:sldId id="280" r:id="rId37"/>
    <p:sldId id="281" r:id="rId38"/>
    <p:sldId id="282" r:id="rId39"/>
    <p:sldId id="283" r:id="rId40"/>
    <p:sldId id="284" r:id="rId41"/>
    <p:sldId id="285" r:id="rId42"/>
    <p:sldId id="331" r:id="rId43"/>
    <p:sldId id="307" r:id="rId44"/>
    <p:sldId id="313" r:id="rId45"/>
    <p:sldId id="314" r:id="rId46"/>
    <p:sldId id="316" r:id="rId47"/>
    <p:sldId id="308" r:id="rId48"/>
    <p:sldId id="309" r:id="rId49"/>
    <p:sldId id="286" r:id="rId50"/>
    <p:sldId id="287" r:id="rId51"/>
    <p:sldId id="315" r:id="rId52"/>
    <p:sldId id="317" r:id="rId53"/>
    <p:sldId id="318" r:id="rId54"/>
    <p:sldId id="319" r:id="rId55"/>
    <p:sldId id="321" r:id="rId56"/>
    <p:sldId id="322" r:id="rId57"/>
    <p:sldId id="290" r:id="rId58"/>
    <p:sldId id="296" r:id="rId59"/>
    <p:sldId id="291" r:id="rId60"/>
    <p:sldId id="334" r:id="rId61"/>
    <p:sldId id="335" r:id="rId62"/>
    <p:sldId id="312" r:id="rId63"/>
    <p:sldId id="262" r:id="rId64"/>
    <p:sldId id="264" r:id="rId65"/>
    <p:sldId id="263" r:id="rId66"/>
    <p:sldId id="292" r:id="rId67"/>
    <p:sldId id="293" r:id="rId68"/>
    <p:sldId id="265" r:id="rId69"/>
    <p:sldId id="294" r:id="rId70"/>
    <p:sldId id="342" r:id="rId71"/>
    <p:sldId id="320" r:id="rId72"/>
    <p:sldId id="323" r:id="rId73"/>
    <p:sldId id="324" r:id="rId74"/>
    <p:sldId id="325" r:id="rId75"/>
    <p:sldId id="326" r:id="rId76"/>
    <p:sldId id="333" r:id="rId7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0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71775" y="3141663"/>
            <a:ext cx="5903913" cy="1109662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71775" y="3813175"/>
            <a:ext cx="5903913" cy="696913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400" b="1"/>
            </a:lvl1pPr>
          </a:lstStyle>
          <a:p>
            <a:r>
              <a:rPr lang="en-US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084888" y="1268413"/>
            <a:ext cx="1871662" cy="5472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1268413"/>
            <a:ext cx="5464175" cy="5472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57E040-FC5A-4AF4-AD85-2C4FCF20DF3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0B2943-AB47-435F-927B-247DC799B31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532D2-068C-4C8E-B7F7-DC06B7E7BB82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8175" y="1600200"/>
            <a:ext cx="33131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73688" y="1600200"/>
            <a:ext cx="33131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E038A-D368-40EF-BC4F-AFBEFD25439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FD69C-79BB-4B99-A14D-CC1B7A821C5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5F949-7049-4ECF-BBBA-AE96F617CF2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F543F-7AF1-498B-B8B7-5E0F1C33717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EE434-07C1-4DF6-BC43-00A0E042966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D35303-40D9-4CED-A44B-83C140E1823E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A4560-88BC-40A6-9D1B-7703C85C3B4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92938" y="274638"/>
            <a:ext cx="1693862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8175" y="274638"/>
            <a:ext cx="493236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17BF1-81F6-43CD-BF24-E8517DFC2831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750" y="1844675"/>
            <a:ext cx="36322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24350" y="1844675"/>
            <a:ext cx="36322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68413"/>
            <a:ext cx="7416800" cy="508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844675"/>
            <a:ext cx="7416800" cy="4895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anose="020B0604030504040204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anose="020B0604030504040204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anose="020B0604030504040204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anose="020B0604030504040204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anose="020B0604030504040204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anose="020B0604030504040204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anose="020B0604030504040204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79613" y="274638"/>
            <a:ext cx="6707187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8175" y="1600200"/>
            <a:ext cx="6778625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endParaRPr lang="ru-RU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fld id="{F4AE53A5-B8ED-4DF0-A505-70E451588AB3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2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24400"/>
            <a:ext cx="7808913" cy="1109662"/>
          </a:xfrm>
        </p:spPr>
        <p:txBody>
          <a:bodyPr>
            <a:normAutofit/>
          </a:bodyPr>
          <a:lstStyle/>
          <a:p>
            <a:r>
              <a:rPr lang="en-US" altLang="sr-Latn-RS" dirty="0">
                <a:latin typeface="Palatino Linotype" panose="02040502050505030304" pitchFamily="18" charset="0"/>
              </a:rPr>
              <a:t>The pricniples of </a:t>
            </a:r>
            <a:r>
              <a:rPr lang="sr-Latn-RS" altLang="sr-Latn-RS" dirty="0" smtClean="0">
                <a:latin typeface="Palatino Linotype" panose="02040502050505030304" pitchFamily="18" charset="0"/>
              </a:rPr>
              <a:t>surgical oncology</a:t>
            </a:r>
            <a:r>
              <a:rPr lang="sr-Latn-RS" dirty="0">
                <a:latin typeface="Palatino Linotype" panose="02040502050505030304" pitchFamily="18" charset="0"/>
              </a:rPr>
              <a:t/>
            </a:r>
            <a:br>
              <a:rPr lang="sr-Latn-RS" dirty="0">
                <a:latin typeface="Palatino Linotype" panose="02040502050505030304" pitchFamily="18" charset="0"/>
              </a:rPr>
            </a:br>
            <a:endParaRPr lang="en-US" altLang="sr-Cyrl-RS" dirty="0">
              <a:latin typeface="Palatino Linotype" panose="0204050205050503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073" y="6096000"/>
            <a:ext cx="5903913" cy="696913"/>
          </a:xfrm>
        </p:spPr>
        <p:txBody>
          <a:bodyPr/>
          <a:lstStyle/>
          <a:p>
            <a:pPr algn="r"/>
            <a:r>
              <a:rPr lang="en-US" altLang="sr-Cyrl-RS" dirty="0" smtClean="0">
                <a:latin typeface="Palatino Linotype" panose="02040502050505030304" pitchFamily="18" charset="0"/>
              </a:rPr>
              <a:t>As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ist. Prof.</a:t>
            </a:r>
            <a:r>
              <a:rPr 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Marko 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Spasic</a:t>
            </a:r>
            <a:endParaRPr lang="sr-Latn-RS" altLang="sr-Cyrl-RS" dirty="0" smtClean="0">
              <a:latin typeface="Palatino Linotype" panose="02040502050505030304" pitchFamily="18" charset="0"/>
            </a:endParaRPr>
          </a:p>
          <a:p>
            <a:pPr algn="r"/>
            <a:endParaRPr lang="en-US" altLang="sr-Cyrl-RS" dirty="0">
              <a:latin typeface="Palatino Linotype" panose="02040502050505030304" pitchFamily="18" charset="0"/>
            </a:endParaRPr>
          </a:p>
        </p:txBody>
      </p:sp>
      <p:sp>
        <p:nvSpPr>
          <p:cNvPr id="6" name="Title 1"/>
          <p:cNvSpPr txBox="1"/>
          <p:nvPr/>
        </p:nvSpPr>
        <p:spPr bwMode="auto">
          <a:xfrm>
            <a:off x="5562600" y="2514600"/>
            <a:ext cx="2773363" cy="116363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anose="020B0604030504040204" pitchFamily="34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anose="020B0604030504040204" pitchFamily="34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anose="020B0604030504040204" pitchFamily="34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anose="020B0604030504040204" pitchFamily="34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anose="020B0604030504040204" pitchFamily="34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anose="020B0604030504040204" pitchFamily="34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anose="020B0604030504040204" pitchFamily="34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Verdana" panose="020B0604030504040204" pitchFamily="34" charset="0"/>
              </a:defRPr>
            </a:lvl9pPr>
          </a:lstStyle>
          <a:p>
            <a:pPr>
              <a:defRPr/>
            </a:pPr>
            <a:r>
              <a:rPr lang="en-US" altLang="sr-Cyrl-RS" sz="1600" dirty="0">
                <a:solidFill>
                  <a:srgbClr val="FF0000"/>
                </a:solidFill>
                <a:latin typeface="Palatino Linotype" panose="02040502050505030304" pitchFamily="18" charset="0"/>
              </a:rPr>
              <a:t>UCC KRAGUJEVAC</a:t>
            </a:r>
            <a:endParaRPr lang="sr-Cyrl-RS" sz="16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>
              <a:defRPr/>
            </a:pPr>
            <a:r>
              <a:rPr lang="sr-Latn-RS" sz="1600" dirty="0">
                <a:solidFill>
                  <a:srgbClr val="FF0000"/>
                </a:solidFill>
                <a:latin typeface="Palatino Linotype" panose="02040502050505030304" pitchFamily="18" charset="0"/>
              </a:rPr>
              <a:t/>
            </a:r>
            <a:br>
              <a:rPr lang="sr-Latn-RS" sz="1600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en-US" altLang="sr-Cyrl-RS" sz="1600" dirty="0">
                <a:solidFill>
                  <a:srgbClr val="FF0000"/>
                </a:solidFill>
                <a:latin typeface="Palatino Linotype" panose="02040502050505030304" pitchFamily="18" charset="0"/>
              </a:rPr>
              <a:t>UNIVERSITY </a:t>
            </a:r>
            <a:r>
              <a:rPr lang="sr-Latn-RS" altLang="sr-Cyrl-RS" sz="1600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OF</a:t>
            </a:r>
            <a:r>
              <a:rPr lang="en-US" altLang="sr-Cyrl-RS" sz="1600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 </a:t>
            </a:r>
            <a:r>
              <a:rPr lang="en-US" altLang="sr-Cyrl-RS" sz="1600" dirty="0">
                <a:solidFill>
                  <a:srgbClr val="FF0000"/>
                </a:solidFill>
                <a:latin typeface="Palatino Linotype" panose="02040502050505030304" pitchFamily="18" charset="0"/>
              </a:rPr>
              <a:t>KRAGUJEVAC</a:t>
            </a:r>
            <a:endParaRPr lang="sr-Latn-RS" sz="16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>
              <a:defRPr/>
            </a:pPr>
            <a:endParaRPr lang="sr-Cyrl-RS" sz="16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>
              <a:defRPr/>
            </a:pPr>
            <a:r>
              <a:rPr lang="en-US" altLang="sr-Cyrl-RS" sz="1600" dirty="0">
                <a:solidFill>
                  <a:srgbClr val="FF0000"/>
                </a:solidFill>
                <a:latin typeface="Palatino Linotype" panose="02040502050505030304" pitchFamily="18" charset="0"/>
              </a:rPr>
              <a:t>FACULTY OF MEDICAL </a:t>
            </a:r>
            <a:r>
              <a:rPr lang="en-US" altLang="sr-Cyrl-RS" sz="1600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SCIENCE</a:t>
            </a:r>
            <a:r>
              <a:rPr lang="sr-Latn-RS" altLang="sr-Cyrl-RS" sz="1600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S</a:t>
            </a:r>
            <a:endParaRPr lang="en-US" altLang="sr-Cyrl-RS" sz="16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663" y="0"/>
            <a:ext cx="1646237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РТК | УКЦ Крагујевац добио нови логотип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063" y="0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/>
          <a:lstStyle/>
          <a:p>
            <a:pPr algn="ctr"/>
            <a:r>
              <a:rPr lang="en-US" dirty="0"/>
              <a:t>Physical carcinogens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7011035" cy="5542280"/>
          </a:xfrm>
        </p:spPr>
        <p:txBody>
          <a:bodyPr/>
          <a:lstStyle/>
          <a:p>
            <a:endParaRPr lang="sr-Latn-RS" dirty="0"/>
          </a:p>
          <a:p>
            <a:r>
              <a:rPr lang="en-US" dirty="0"/>
              <a:t>Ionizing radiation-bone cancer</a:t>
            </a:r>
            <a:endParaRPr lang="sr-Latn-RS" dirty="0"/>
          </a:p>
          <a:p>
            <a:pPr>
              <a:buNone/>
            </a:pPr>
            <a:endParaRPr lang="sr-Latn-RS" dirty="0"/>
          </a:p>
          <a:p>
            <a:r>
              <a:rPr lang="en-US" dirty="0"/>
              <a:t>Repeated X-ray imaging- cancer of the skin and thyroid gland</a:t>
            </a:r>
            <a:endParaRPr lang="sr-Latn-RS" dirty="0"/>
          </a:p>
          <a:p>
            <a:pPr>
              <a:buNone/>
            </a:pPr>
            <a:endParaRPr lang="sr-Latn-RS" dirty="0"/>
          </a:p>
          <a:p>
            <a:r>
              <a:rPr lang="en-US" dirty="0"/>
              <a:t>Nuclear ventilation- hematological malignancies (leukemia)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algn="ctr"/>
            <a:r>
              <a:rPr lang="sr-Latn-RS" dirty="0"/>
              <a:t>Virus</a:t>
            </a:r>
            <a:r>
              <a:rPr lang="en-US" altLang="sr-Latn-RS" dirty="0"/>
              <a:t>es</a:t>
            </a:r>
          </a:p>
        </p:txBody>
      </p:sp>
      <p:pic>
        <p:nvPicPr>
          <p:cNvPr id="4" name="Content Placeholder 3" descr="Snimak ekrana (39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36" y="990600"/>
            <a:ext cx="9134764" cy="545424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7416800" cy="50800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44675"/>
            <a:ext cx="5943600" cy="4895850"/>
          </a:xfrm>
        </p:spPr>
        <p:txBody>
          <a:bodyPr/>
          <a:lstStyle/>
          <a:p>
            <a:r>
              <a:rPr lang="en-US" altLang="sr-Cyrl-RS" sz="2400" dirty="0">
                <a:latin typeface="Palatino Linotype" panose="02040502050505030304" pitchFamily="18" charset="0"/>
              </a:rPr>
              <a:t>Primary (or definitive) therapy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lvl="1"/>
            <a:r>
              <a:rPr lang="en-US" sz="2000" i="1" dirty="0">
                <a:latin typeface="Palatino Linotype" panose="02040502050505030304" pitchFamily="18" charset="0"/>
              </a:rPr>
              <a:t>en bloc</a:t>
            </a:r>
            <a:r>
              <a:rPr lang="sr-Cyrl-RS" sz="2000" dirty="0">
                <a:latin typeface="Palatino Linotype" panose="02040502050505030304" pitchFamily="18" charset="0"/>
              </a:rPr>
              <a:t> </a:t>
            </a:r>
            <a:r>
              <a:rPr lang="en-US" altLang="sr-Cyrl-RS" sz="2000" dirty="0">
                <a:latin typeface="Palatino Linotype" panose="02040502050505030304" pitchFamily="18" charset="0"/>
              </a:rPr>
              <a:t>resection with adequate margins and regional lymph nodes</a:t>
            </a:r>
            <a:endParaRPr lang="sr-Cyrl-RS" sz="2000" dirty="0">
              <a:latin typeface="Palatino Linotype" panose="02040502050505030304" pitchFamily="18" charset="0"/>
            </a:endParaRPr>
          </a:p>
          <a:p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>
                <a:latin typeface="Palatino Linotype" panose="02040502050505030304" pitchFamily="18" charset="0"/>
              </a:rPr>
              <a:t>Adjuvent therapy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sz="2000" dirty="0">
                <a:latin typeface="Palatino Linotype" panose="02040502050505030304" pitchFamily="18" charset="0"/>
              </a:rPr>
              <a:t>Refers to radiation therapy and systemic therapy (chemotherapy, immunotherapy, hormone therapy and combined biological therapy)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Therapy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Primary goal of surgical and radiation therapy</a:t>
            </a:r>
            <a:r>
              <a:rPr lang="sr-Cyrl-RS" dirty="0">
                <a:latin typeface="Palatino Linotype" panose="02040502050505030304" pitchFamily="18" charset="0"/>
              </a:rPr>
              <a:t>: </a:t>
            </a:r>
            <a:r>
              <a:rPr lang="en-US" cap="all" dirty="0">
                <a:latin typeface="Palatino Linotype" panose="02040502050505030304" pitchFamily="18" charset="0"/>
              </a:rPr>
              <a:t>Local and regional disease control</a:t>
            </a:r>
            <a:endParaRPr lang="sr-Cyrl-RS" cap="all" dirty="0">
              <a:latin typeface="Palatino Linotype" panose="02040502050505030304" pitchFamily="18" charset="0"/>
            </a:endParaRPr>
          </a:p>
          <a:p>
            <a:endParaRPr lang="sr-Cyrl-RS" cap="all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Primary goal of systemic therapy</a:t>
            </a:r>
            <a:r>
              <a:rPr lang="sr-Cyrl-RS" dirty="0">
                <a:latin typeface="Palatino Linotype" panose="02040502050505030304" pitchFamily="18" charset="0"/>
              </a:rPr>
              <a:t>: </a:t>
            </a:r>
            <a:r>
              <a:rPr lang="en-US" altLang="sr-Cyrl-RS" dirty="0">
                <a:latin typeface="Palatino Linotype" panose="02040502050505030304" pitchFamily="18" charset="0"/>
              </a:rPr>
              <a:t>SYSTEMIC CONTROL OF DISTANT FOCUSES TO PREVENT METASTASES AND RECURRANCE</a:t>
            </a:r>
            <a:endParaRPr lang="sr-Cyrl-RS" dirty="0">
              <a:latin typeface="Palatino Linotype" panose="02040502050505030304" pitchFamily="18" charset="0"/>
            </a:endParaRPr>
          </a:p>
          <a:p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7416800" cy="508000"/>
          </a:xfrm>
        </p:spPr>
        <p:txBody>
          <a:bodyPr/>
          <a:lstStyle/>
          <a:p>
            <a:pPr algn="ctr"/>
            <a:r>
              <a:rPr lang="en-US" altLang="sr-Cyrl-RS" dirty="0">
                <a:latin typeface="Palatino Linotype" panose="02040502050505030304" pitchFamily="18" charset="0"/>
              </a:rPr>
              <a:t>Epidemiology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endParaRPr lang="en-US" dirty="0">
              <a:latin typeface="Palatino Linotype" panose="0204050205050503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552575"/>
            <a:ext cx="7654195" cy="475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416800" cy="50800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Epidemiology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7290394" cy="438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7416800" cy="508000"/>
          </a:xfrm>
        </p:spPr>
        <p:txBody>
          <a:bodyPr/>
          <a:lstStyle/>
          <a:p>
            <a:pPr algn="ctr"/>
            <a:r>
              <a:rPr lang="en-US" altLang="sr-Cyrl-RS" dirty="0">
                <a:latin typeface="Palatino Linotype" panose="02040502050505030304" pitchFamily="18" charset="0"/>
              </a:rPr>
              <a:t>Epidemiology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endParaRPr lang="en-US" dirty="0"/>
          </a:p>
        </p:txBody>
      </p:sp>
      <p:sp>
        <p:nvSpPr>
          <p:cNvPr id="3" name="Text Box 2"/>
          <p:cNvSpPr txBox="1"/>
          <p:nvPr/>
        </p:nvSpPr>
        <p:spPr>
          <a:xfrm>
            <a:off x="228600" y="1524000"/>
            <a:ext cx="554037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Standardized mortality rates </a:t>
            </a:r>
          </a:p>
          <a:p>
            <a:r>
              <a:rPr lang="en-US" dirty="0"/>
              <a:t>(number per </a:t>
            </a:r>
            <a:r>
              <a:rPr lang="en-US" dirty="0" smtClean="0"/>
              <a:t>100</a:t>
            </a:r>
            <a:r>
              <a:rPr lang="sr-Latn-RS" dirty="0" smtClean="0"/>
              <a:t>.</a:t>
            </a:r>
            <a:r>
              <a:rPr lang="en-US" dirty="0" smtClean="0"/>
              <a:t>000 </a:t>
            </a:r>
            <a:r>
              <a:rPr lang="en-US" dirty="0"/>
              <a:t>population) </a:t>
            </a:r>
          </a:p>
          <a:p>
            <a:endParaRPr lang="en-US" dirty="0"/>
          </a:p>
          <a:p>
            <a:r>
              <a:rPr lang="en-US" dirty="0"/>
              <a:t>Type of cancer         male           female</a:t>
            </a:r>
          </a:p>
          <a:p>
            <a:r>
              <a:rPr lang="en-US" dirty="0"/>
              <a:t>lungs                        79,6            27</a:t>
            </a:r>
          </a:p>
          <a:p>
            <a:r>
              <a:rPr lang="en-US" dirty="0"/>
              <a:t>stomach                   </a:t>
            </a:r>
            <a:r>
              <a:rPr lang="en-US" dirty="0" smtClean="0"/>
              <a:t>12,9            </a:t>
            </a:r>
            <a:r>
              <a:rPr lang="en-US" dirty="0"/>
              <a:t>5,4</a:t>
            </a:r>
          </a:p>
          <a:p>
            <a:r>
              <a:rPr lang="en-US" dirty="0"/>
              <a:t>colon and rectum       </a:t>
            </a:r>
            <a:r>
              <a:rPr lang="en-US" dirty="0" smtClean="0"/>
              <a:t>32,3           </a:t>
            </a:r>
            <a:r>
              <a:rPr lang="en-US" dirty="0"/>
              <a:t>16,2</a:t>
            </a:r>
          </a:p>
          <a:p>
            <a:r>
              <a:rPr lang="en-US" dirty="0"/>
              <a:t>prostate                    </a:t>
            </a:r>
            <a:r>
              <a:rPr lang="sr-Latn-RS" dirty="0" smtClean="0"/>
              <a:t>1</a:t>
            </a:r>
            <a:r>
              <a:rPr lang="en-US" dirty="0" smtClean="0"/>
              <a:t>8,4             </a:t>
            </a:r>
            <a:r>
              <a:rPr lang="en-US" dirty="0"/>
              <a:t>/</a:t>
            </a:r>
          </a:p>
          <a:p>
            <a:r>
              <a:rPr lang="en-US" dirty="0" err="1" smtClean="0"/>
              <a:t>cervi</a:t>
            </a:r>
            <a:r>
              <a:rPr lang="sr-Latn-RS" dirty="0" smtClean="0"/>
              <a:t>x</a:t>
            </a:r>
            <a:r>
              <a:rPr lang="en-US" dirty="0" smtClean="0"/>
              <a:t>                         </a:t>
            </a:r>
            <a:r>
              <a:rPr lang="en-US" dirty="0"/>
              <a:t>/                </a:t>
            </a:r>
            <a:r>
              <a:rPr lang="en-US" dirty="0" smtClean="0"/>
              <a:t>9,1</a:t>
            </a:r>
            <a:endParaRPr lang="en-US" dirty="0"/>
          </a:p>
          <a:p>
            <a:r>
              <a:rPr lang="en-US" dirty="0"/>
              <a:t>breasts                       /               </a:t>
            </a:r>
            <a:r>
              <a:rPr lang="en-US" dirty="0" smtClean="0"/>
              <a:t>29,4</a:t>
            </a:r>
            <a:endParaRPr lang="sr-Latn-RS" dirty="0" smtClean="0"/>
          </a:p>
          <a:p>
            <a:endParaRPr lang="en-US" dirty="0"/>
          </a:p>
          <a:p>
            <a:r>
              <a:rPr lang="en-US" dirty="0"/>
              <a:t>** Data for 2016, taken from the Government Program on improving cancer control in the Republic of Serbia for the period 2020-2022.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en-US" altLang="sr-Latn-RS" dirty="0"/>
              <a:t>Stage of malignant disease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229600" cy="5181600"/>
          </a:xfrm>
        </p:spPr>
        <p:txBody>
          <a:bodyPr>
            <a:normAutofit fontScale="72500" lnSpcReduction="20000"/>
          </a:bodyPr>
          <a:lstStyle/>
          <a:p>
            <a:pPr>
              <a:buNone/>
            </a:pPr>
            <a:r>
              <a:rPr lang="en-US" altLang="sr-Latn-RS" dirty="0"/>
              <a:t>Staging means determining the relative size of the tumor and extension of the malignant </a:t>
            </a:r>
            <a:r>
              <a:rPr lang="en-US" altLang="sr-Latn-RS" dirty="0" smtClean="0"/>
              <a:t>disease</a:t>
            </a:r>
            <a:endParaRPr lang="sr-Latn-RS" altLang="sr-Latn-RS" dirty="0" smtClean="0"/>
          </a:p>
          <a:p>
            <a:pPr>
              <a:buNone/>
            </a:pPr>
            <a:endParaRPr lang="sr-Latn-RS" dirty="0"/>
          </a:p>
          <a:p>
            <a:r>
              <a:rPr lang="sr-Latn-RS" dirty="0"/>
              <a:t>T (0-4)– </a:t>
            </a:r>
            <a:r>
              <a:rPr lang="en-US" altLang="sr-Latn-RS" dirty="0"/>
              <a:t>the size and extension </a:t>
            </a:r>
            <a:endParaRPr lang="sr-Latn-RS" altLang="sr-Latn-RS" dirty="0" smtClean="0"/>
          </a:p>
          <a:p>
            <a:pPr marL="0" indent="0">
              <a:buNone/>
            </a:pPr>
            <a:r>
              <a:rPr lang="en-US" altLang="sr-Latn-RS" dirty="0" smtClean="0"/>
              <a:t>of </a:t>
            </a:r>
            <a:r>
              <a:rPr lang="en-US" altLang="sr-Latn-RS" dirty="0"/>
              <a:t>the primary tumor</a:t>
            </a:r>
            <a:endParaRPr lang="sr-Latn-RS" dirty="0"/>
          </a:p>
          <a:p>
            <a:endParaRPr lang="sr-Latn-RS" dirty="0"/>
          </a:p>
          <a:p>
            <a:r>
              <a:rPr lang="sr-Latn-RS" dirty="0"/>
              <a:t>N (0-3)– </a:t>
            </a:r>
            <a:r>
              <a:rPr lang="en-US" altLang="sr-Latn-RS" dirty="0"/>
              <a:t>number and localization </a:t>
            </a:r>
            <a:endParaRPr lang="sr-Latn-RS" altLang="sr-Latn-RS" dirty="0" smtClean="0"/>
          </a:p>
          <a:p>
            <a:pPr marL="0" indent="0">
              <a:buNone/>
            </a:pPr>
            <a:r>
              <a:rPr lang="en-US" altLang="sr-Latn-RS" dirty="0" smtClean="0"/>
              <a:t>of </a:t>
            </a:r>
            <a:r>
              <a:rPr lang="en-US" altLang="sr-Latn-RS" dirty="0"/>
              <a:t>affected regional lymph nodes</a:t>
            </a:r>
            <a:endParaRPr lang="sr-Latn-RS" dirty="0"/>
          </a:p>
          <a:p>
            <a:endParaRPr lang="sr-Latn-RS" dirty="0"/>
          </a:p>
          <a:p>
            <a:r>
              <a:rPr lang="sr-Latn-RS" dirty="0"/>
              <a:t>M (0/1) – </a:t>
            </a:r>
            <a:r>
              <a:rPr lang="en-US" altLang="sr-Latn-RS" dirty="0"/>
              <a:t>presence or absence of </a:t>
            </a:r>
            <a:endParaRPr lang="sr-Latn-RS" altLang="sr-Latn-RS" dirty="0" smtClean="0"/>
          </a:p>
          <a:p>
            <a:pPr marL="0" indent="0">
              <a:buNone/>
            </a:pPr>
            <a:r>
              <a:rPr lang="en-US" altLang="sr-Latn-RS" dirty="0" smtClean="0"/>
              <a:t>distant </a:t>
            </a:r>
            <a:r>
              <a:rPr lang="en-US" altLang="sr-Latn-RS" dirty="0"/>
              <a:t>metastases</a:t>
            </a:r>
            <a:endParaRPr lang="sr-Latn-RS" dirty="0"/>
          </a:p>
          <a:p>
            <a:endParaRPr lang="sr-Latn-RS" dirty="0"/>
          </a:p>
          <a:p>
            <a:r>
              <a:rPr lang="en-US" dirty="0"/>
              <a:t>Clinical stage</a:t>
            </a:r>
            <a:r>
              <a:rPr lang="sr-Latn-RS" dirty="0"/>
              <a:t>– cTNM/TNM</a:t>
            </a:r>
          </a:p>
          <a:p>
            <a:r>
              <a:rPr lang="en-US" altLang="sr-Latn-RS" dirty="0"/>
              <a:t>Pathological stage</a:t>
            </a:r>
            <a:r>
              <a:rPr lang="sr-Latn-RS" dirty="0"/>
              <a:t> – pTNM</a:t>
            </a:r>
          </a:p>
          <a:p>
            <a:r>
              <a:rPr lang="en-US" dirty="0"/>
              <a:t>Stage after therapy</a:t>
            </a:r>
            <a:r>
              <a:rPr lang="sr-Latn-RS" dirty="0"/>
              <a:t> – rTNM (r-re-treatment)</a:t>
            </a:r>
          </a:p>
          <a:p>
            <a:r>
              <a:rPr lang="en-US" dirty="0"/>
              <a:t>Stage at autopsy</a:t>
            </a:r>
            <a:r>
              <a:rPr lang="sr-Latn-RS" dirty="0"/>
              <a:t> - aTNM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7416800" cy="50800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The role of oncological surgery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7416800" cy="489585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Prevention of malignant tumors</a:t>
            </a:r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Diagnosis of malignant tumors</a:t>
            </a:r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sr-Latn-RS" altLang="sr-Cyrl-RS" dirty="0" smtClean="0">
                <a:latin typeface="Palatino Linotype" panose="02040502050505030304" pitchFamily="18" charset="0"/>
              </a:rPr>
              <a:t>Treatment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of malignant tumors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4876800"/>
            <a:ext cx="5903913" cy="1109662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Cancer prevention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295400"/>
            <a:ext cx="4396740" cy="5301615"/>
          </a:xfrm>
        </p:spPr>
        <p:txBody>
          <a:bodyPr>
            <a:normAutofit/>
          </a:bodyPr>
          <a:lstStyle/>
          <a:p>
            <a:r>
              <a:rPr lang="en-US" altLang="sr-Cyrl-RS" sz="2000" dirty="0">
                <a:latin typeface="Palatino Linotype" panose="02040502050505030304" pitchFamily="18" charset="0"/>
              </a:rPr>
              <a:t>Oncology- the science of tumors</a:t>
            </a:r>
            <a:r>
              <a:rPr lang="sr-Cyrl-RS" sz="2000" dirty="0">
                <a:latin typeface="Palatino Linotype" panose="02040502050505030304" pitchFamily="18" charset="0"/>
              </a:rPr>
              <a:t> (</a:t>
            </a:r>
            <a:r>
              <a:rPr lang="en-US" sz="2000" i="1" dirty="0" err="1">
                <a:latin typeface="Palatino Linotype" panose="02040502050505030304" pitchFamily="18" charset="0"/>
              </a:rPr>
              <a:t>oncos</a:t>
            </a:r>
            <a:r>
              <a:rPr lang="en-US" sz="2000" i="1" dirty="0">
                <a:latin typeface="Palatino Linotype" panose="02040502050505030304" pitchFamily="18" charset="0"/>
              </a:rPr>
              <a:t>/logos</a:t>
            </a:r>
            <a:r>
              <a:rPr lang="en-US" sz="2000" dirty="0">
                <a:latin typeface="Palatino Linotype" panose="02040502050505030304" pitchFamily="18" charset="0"/>
              </a:rPr>
              <a:t>)</a:t>
            </a:r>
          </a:p>
          <a:p>
            <a:pPr algn="just"/>
            <a:endParaRPr lang="sr-Cyrl-RS" sz="2000" dirty="0">
              <a:latin typeface="Palatino Linotype" panose="02040502050505030304" pitchFamily="18" charset="0"/>
            </a:endParaRPr>
          </a:p>
          <a:p>
            <a:pPr algn="just"/>
            <a:endParaRPr lang="sr-Cyrl-RS" sz="2000" dirty="0">
              <a:latin typeface="Palatino Linotype" panose="02040502050505030304" pitchFamily="18" charset="0"/>
            </a:endParaRPr>
          </a:p>
          <a:p>
            <a:pPr algn="just"/>
            <a:r>
              <a:rPr lang="en-US" sz="2000" dirty="0" smtClean="0">
                <a:latin typeface="Palatino Linotype" panose="02040502050505030304" pitchFamily="18" charset="0"/>
              </a:rPr>
              <a:t>Neoplasm</a:t>
            </a:r>
            <a:r>
              <a:rPr lang="sr-Latn-RS" sz="2000" dirty="0" smtClean="0">
                <a:latin typeface="Palatino Linotype" panose="02040502050505030304" pitchFamily="18" charset="0"/>
              </a:rPr>
              <a:t> </a:t>
            </a:r>
            <a:r>
              <a:rPr lang="en-US" sz="2000" dirty="0" smtClean="0">
                <a:latin typeface="Palatino Linotype" panose="02040502050505030304" pitchFamily="18" charset="0"/>
              </a:rPr>
              <a:t>- </a:t>
            </a:r>
            <a:r>
              <a:rPr lang="en-US" sz="2000" dirty="0">
                <a:latin typeface="Palatino Linotype" panose="02040502050505030304" pitchFamily="18" charset="0"/>
              </a:rPr>
              <a:t>an altered cell population characterized by excessive, uncontrolled and useless proliferation of cell that does not respond to normal control mechanisms nor to the influence of adjacent tissue </a:t>
            </a:r>
          </a:p>
        </p:txBody>
      </p:sp>
      <p:pic>
        <p:nvPicPr>
          <p:cNvPr id="1026" name="Picture 2" descr="Neoplasma Maligno. Cáncer Y Células Normales Ilustración del Vector -  Ilustración de vector, neoplasma: 21158105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050" y="2073275"/>
            <a:ext cx="264795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200" y="381000"/>
            <a:ext cx="7416800" cy="50800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  <a:sym typeface="+mn-ea"/>
              </a:rPr>
              <a:t>Cancer prevention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844675"/>
            <a:ext cx="5867400" cy="489585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Some pathological conditions</a:t>
            </a:r>
          </a:p>
          <a:p>
            <a:r>
              <a:rPr lang="en-US" altLang="sr-Cyrl-RS" dirty="0">
                <a:latin typeface="Palatino Linotype" panose="02040502050505030304" pitchFamily="18" charset="0"/>
              </a:rPr>
              <a:t>Congenital or genetics characteristics</a:t>
            </a:r>
          </a:p>
          <a:p>
            <a:pPr marL="0" indent="0">
              <a:buNone/>
            </a:pPr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High incidence of cancer</a:t>
            </a:r>
          </a:p>
        </p:txBody>
      </p:sp>
      <p:sp>
        <p:nvSpPr>
          <p:cNvPr id="4" name="Down Arrow 3"/>
          <p:cNvSpPr/>
          <p:nvPr/>
        </p:nvSpPr>
        <p:spPr>
          <a:xfrm>
            <a:off x="2743200" y="3048000"/>
            <a:ext cx="457200" cy="213360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0"/>
            <a:ext cx="7543800" cy="1143000"/>
          </a:xfrm>
        </p:spPr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Familial adenomatous polyposis (FAP)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1600200"/>
            <a:ext cx="4953000" cy="4525963"/>
          </a:xfrm>
        </p:spPr>
        <p:txBody>
          <a:bodyPr>
            <a:normAutofit fontScale="87500" lnSpcReduction="20000"/>
          </a:bodyPr>
          <a:lstStyle/>
          <a:p>
            <a:r>
              <a:rPr lang="sr-Cyrl-RS" dirty="0">
                <a:latin typeface="Palatino Linotype" panose="02040502050505030304" pitchFamily="18" charset="0"/>
              </a:rPr>
              <a:t>50% </a:t>
            </a:r>
            <a:r>
              <a:rPr lang="en-US" altLang="sr-Cyrl-RS" dirty="0">
                <a:latin typeface="Palatino Linotype" panose="02040502050505030304" pitchFamily="18" charset="0"/>
              </a:rPr>
              <a:t>of patients develop colon cancer by the age of 40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By the age of 70 , all patients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develop </a:t>
            </a:r>
            <a:r>
              <a:rPr lang="en-US" altLang="sr-Cyrl-RS" dirty="0">
                <a:latin typeface="Palatino Linotype" panose="02040502050505030304" pitchFamily="18" charset="0"/>
              </a:rPr>
              <a:t>colon cancer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dirty="0">
                <a:latin typeface="Palatino Linotype" panose="02040502050505030304" pitchFamily="18" charset="0"/>
              </a:rPr>
              <a:t>Prophylactic proctocolectomy before age 20 to prevent </a:t>
            </a:r>
            <a:r>
              <a:rPr lang="en-US" dirty="0" smtClean="0">
                <a:latin typeface="Palatino Linotype" panose="02040502050505030304" pitchFamily="18" charset="0"/>
              </a:rPr>
              <a:t>colorectal </a:t>
            </a:r>
            <a:r>
              <a:rPr lang="en-US" dirty="0">
                <a:latin typeface="Palatino Linotype" panose="02040502050505030304" pitchFamily="18" charset="0"/>
              </a:rPr>
              <a:t>cancer is suggested to all carrier of </a:t>
            </a:r>
            <a:r>
              <a:rPr lang="en-US" dirty="0" smtClean="0">
                <a:latin typeface="Palatino Linotype" panose="02040502050505030304" pitchFamily="18" charset="0"/>
              </a:rPr>
              <a:t>A</a:t>
            </a:r>
            <a:r>
              <a:rPr lang="sr-Latn-RS" dirty="0" smtClean="0">
                <a:latin typeface="Palatino Linotype" panose="02040502050505030304" pitchFamily="18" charset="0"/>
              </a:rPr>
              <a:t>PC</a:t>
            </a:r>
            <a:r>
              <a:rPr lang="en-US" dirty="0" smtClean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gene mutation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1600200"/>
            <a:ext cx="3657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 smtClean="0">
                <a:latin typeface="Palatino Linotype" panose="02040502050505030304" pitchFamily="18" charset="0"/>
              </a:rPr>
              <a:t>Ulcer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ative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colitis (UC</a:t>
            </a:r>
            <a:r>
              <a:rPr lang="sr-Cyrl-RS" dirty="0">
                <a:latin typeface="Palatino Linotype" panose="02040502050505030304" pitchFamily="18" charset="0"/>
              </a:rPr>
              <a:t>)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6240" y="1600200"/>
            <a:ext cx="4480560" cy="4525963"/>
          </a:xfrm>
        </p:spPr>
        <p:txBody>
          <a:bodyPr>
            <a:normAutofit fontScale="85000" lnSpcReduction="10000"/>
          </a:bodyPr>
          <a:lstStyle/>
          <a:p>
            <a:r>
              <a:rPr lang="sr-Cyrl-RS" dirty="0">
                <a:latin typeface="Palatino Linotype" panose="02040502050505030304" pitchFamily="18" charset="0"/>
              </a:rPr>
              <a:t>40% </a:t>
            </a:r>
            <a:r>
              <a:rPr lang="en-US" altLang="sr-Cyrl-RS" dirty="0">
                <a:latin typeface="Palatino Linotype" panose="02040502050505030304" pitchFamily="18" charset="0"/>
              </a:rPr>
              <a:t>of people with UC  (pancolitis) die as a result of 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colo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n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cancer 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3%</a:t>
            </a:r>
            <a:r>
              <a:rPr lang="en-US" altLang="sr-Cyrl-RS" dirty="0">
                <a:latin typeface="Palatino Linotype" panose="02040502050505030304" pitchFamily="18" charset="0"/>
              </a:rPr>
              <a:t> of children with UC develop colon cancer by the age of 19, and 20%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develop </a:t>
            </a:r>
            <a:r>
              <a:rPr lang="en-US" altLang="sr-Cyrl-RS" dirty="0">
                <a:latin typeface="Palatino Linotype" panose="02040502050505030304" pitchFamily="18" charset="0"/>
              </a:rPr>
              <a:t>cancer during each further decade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</a:p>
          <a:p>
            <a:r>
              <a:rPr lang="en-US" altLang="sr-Cyrl-RS" dirty="0">
                <a:latin typeface="Palatino Linotype" panose="02040502050505030304" pitchFamily="18" charset="0"/>
              </a:rPr>
              <a:t>Colectomy is 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ind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i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cated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for chronic active form of UC</a:t>
            </a:r>
            <a:endParaRPr lang="en-US" dirty="0">
              <a:latin typeface="Palatino Linotype" panose="0204050205050503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4206240" cy="359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Breast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295400"/>
            <a:ext cx="6778625" cy="4525963"/>
          </a:xfrm>
        </p:spPr>
        <p:txBody>
          <a:bodyPr>
            <a:normAutofit/>
          </a:bodyPr>
          <a:lstStyle/>
          <a:p>
            <a:pPr algn="just"/>
            <a:r>
              <a:rPr lang="en-US" altLang="sr-Cyrl-RS" sz="2800" dirty="0">
                <a:latin typeface="Palatino Linotype" panose="02040502050505030304" pitchFamily="18" charset="0"/>
              </a:rPr>
              <a:t>The risk of breast cancer development is higher with a certain group of women </a:t>
            </a:r>
            <a:endParaRPr lang="sr-Cyrl-RS" sz="2800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sz="2800" dirty="0">
                <a:latin typeface="Palatino Linotype" panose="02040502050505030304" pitchFamily="18" charset="0"/>
              </a:rPr>
              <a:t>Genetic analysis of </a:t>
            </a:r>
            <a:r>
              <a:rPr lang="sr-Cyrl-RS" sz="2800" dirty="0">
                <a:latin typeface="Palatino Linotype" panose="02040502050505030304" pitchFamily="18" charset="0"/>
              </a:rPr>
              <a:t> </a:t>
            </a:r>
            <a:r>
              <a:rPr lang="en-US" sz="2800" dirty="0">
                <a:latin typeface="Palatino Linotype" panose="02040502050505030304" pitchFamily="18" charset="0"/>
              </a:rPr>
              <a:t>BRCA1 </a:t>
            </a:r>
            <a:r>
              <a:rPr lang="en-US" altLang="sr-Cyrl-RS" sz="2800" dirty="0">
                <a:latin typeface="Palatino Linotype" panose="02040502050505030304" pitchFamily="18" charset="0"/>
              </a:rPr>
              <a:t>and</a:t>
            </a:r>
            <a:r>
              <a:rPr lang="sr-Cyrl-RS" sz="2800" dirty="0">
                <a:latin typeface="Palatino Linotype" panose="02040502050505030304" pitchFamily="18" charset="0"/>
              </a:rPr>
              <a:t> </a:t>
            </a:r>
            <a:r>
              <a:rPr lang="en-US" sz="2800" dirty="0">
                <a:latin typeface="Palatino Linotype" panose="02040502050505030304" pitchFamily="18" charset="0"/>
              </a:rPr>
              <a:t>BRCA</a:t>
            </a:r>
            <a:r>
              <a:rPr lang="sr-Cyrl-RS" sz="2800" dirty="0">
                <a:latin typeface="Palatino Linotype" panose="02040502050505030304" pitchFamily="18" charset="0"/>
              </a:rPr>
              <a:t>2 </a:t>
            </a:r>
            <a:r>
              <a:rPr lang="en-US" altLang="sr-Cyrl-RS" sz="2800" dirty="0" smtClean="0">
                <a:latin typeface="Palatino Linotype" panose="02040502050505030304" pitchFamily="18" charset="0"/>
              </a:rPr>
              <a:t>gene</a:t>
            </a:r>
            <a:r>
              <a:rPr lang="sr-Latn-RS" altLang="sr-Cyrl-RS" sz="2800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sz="2800" dirty="0" smtClean="0">
                <a:latin typeface="Palatino Linotype" panose="02040502050505030304" pitchFamily="18" charset="0"/>
                <a:sym typeface="+mn-ea"/>
              </a:rPr>
              <a:t>mutation</a:t>
            </a:r>
            <a:r>
              <a:rPr lang="sr-Cyrl-RS" sz="2800" dirty="0" smtClean="0">
                <a:latin typeface="Palatino Linotype" panose="02040502050505030304" pitchFamily="18" charset="0"/>
              </a:rPr>
              <a:t> </a:t>
            </a:r>
            <a:endParaRPr lang="sr-Latn-RS" sz="2800" dirty="0" smtClean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sz="2800" dirty="0" smtClean="0">
                <a:latin typeface="Palatino Linotype" panose="02040502050505030304" pitchFamily="18" charset="0"/>
              </a:rPr>
              <a:t>Prophylactic </a:t>
            </a:r>
            <a:r>
              <a:rPr lang="en-US" altLang="sr-Cyrl-RS" sz="2800" dirty="0">
                <a:latin typeface="Palatino Linotype" panose="02040502050505030304" pitchFamily="18" charset="0"/>
              </a:rPr>
              <a:t>mastectomy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3138170" cy="229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Surgery as 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sr-Cyrl-RS" sz="2800" dirty="0">
                <a:latin typeface="Palatino Linotype" panose="02040502050505030304" pitchFamily="18" charset="0"/>
              </a:rPr>
              <a:t>Prophylactic resection to prevent further  development of cancer</a:t>
            </a:r>
            <a:endParaRPr lang="sr-Cyrl-RS" sz="2800" dirty="0">
              <a:latin typeface="Palatino Linotype" panose="02040502050505030304" pitchFamily="18" charset="0"/>
            </a:endParaRPr>
          </a:p>
          <a:p>
            <a:pPr algn="just"/>
            <a:endParaRPr lang="sr-Cyrl-RS" sz="2800" dirty="0">
              <a:latin typeface="Palatino Linotype" panose="02040502050505030304" pitchFamily="18" charset="0"/>
            </a:endParaRPr>
          </a:p>
          <a:p>
            <a:pPr algn="just"/>
            <a:endParaRPr lang="en-US" sz="2800" dirty="0">
              <a:latin typeface="Palatino Linotype" panose="0204050205050503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2667000"/>
          <a:ext cx="8610600" cy="352425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87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70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70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04850">
                <a:tc>
                  <a:txBody>
                    <a:bodyPr/>
                    <a:lstStyle/>
                    <a:p>
                      <a:pPr algn="ctr"/>
                      <a:r>
                        <a:rPr lang="en-US" altLang="sr-Cyrl-RS" sz="20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Palatino Linotype" panose="02040502050505030304" pitchFamily="18" charset="0"/>
                        </a:rPr>
                        <a:t>Pathological condition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sr-Cyrl-RS" sz="20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Palatino Linotype" panose="02040502050505030304" pitchFamily="18" charset="0"/>
                        </a:rPr>
                        <a:t>Marker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sr-Cyrl-RS" sz="2000" dirty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Palatino Linotype" panose="02040502050505030304" pitchFamily="18" charset="0"/>
                        </a:rPr>
                        <a:t>Cure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FAP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APC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sr-Cyrl-RS" sz="2000" dirty="0">
                          <a:latin typeface="Palatino Linotype" panose="02040502050505030304" pitchFamily="18" charset="0"/>
                        </a:rPr>
                        <a:t>Colecetomy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MEN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RET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sr-Cyrl-RS" sz="2000" dirty="0">
                          <a:latin typeface="Palatino Linotype" panose="02040502050505030304" pitchFamily="18" charset="0"/>
                        </a:rPr>
                        <a:t>Thyroidectomy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algn="ctr"/>
                      <a:r>
                        <a:rPr lang="en-US" altLang="sr-Cyrl-RS" sz="2000" dirty="0">
                          <a:latin typeface="Palatino Linotype" panose="02040502050505030304" pitchFamily="18" charset="0"/>
                        </a:rPr>
                        <a:t>Hereditary breast cancer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BRCA 1,2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sr-Cyrl-RS" sz="2000" dirty="0">
                          <a:latin typeface="Palatino Linotype" panose="02040502050505030304" pitchFamily="18" charset="0"/>
                        </a:rPr>
                        <a:t>Mastectomy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4850">
                <a:tc>
                  <a:txBody>
                    <a:bodyPr/>
                    <a:lstStyle/>
                    <a:p>
                      <a:pPr algn="ctr"/>
                      <a:r>
                        <a:rPr lang="en-US" altLang="sr-Cyrl-RS" sz="2000" dirty="0">
                          <a:latin typeface="Palatino Linotype" panose="02040502050505030304" pitchFamily="18" charset="0"/>
                        </a:rPr>
                        <a:t>Hereditary ovarian cancer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latin typeface="Palatino Linotype" panose="02040502050505030304" pitchFamily="18" charset="0"/>
                        </a:rPr>
                        <a:t>?</a:t>
                      </a:r>
                      <a:endParaRPr lang="en-US" sz="2000" dirty="0">
                        <a:latin typeface="Palatino Linotype" panose="020405020505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sr-Cyrl-RS" sz="2000" dirty="0">
                          <a:latin typeface="Palatino Linotype" panose="02040502050505030304" pitchFamily="18" charset="0"/>
                        </a:rPr>
                        <a:t>Ovariectomy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ru-RU" sz="3600" dirty="0">
                <a:latin typeface="Palatino Linotype" panose="02040502050505030304" pitchFamily="18" charset="0"/>
              </a:rPr>
              <a:t>Criteria suggestive of hereditary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lstStyle/>
          <a:p>
            <a:pPr algn="just"/>
            <a:r>
              <a:rPr lang="en-US" altLang="ru-RU" dirty="0">
                <a:latin typeface="Palatino Linotype" panose="02040502050505030304" pitchFamily="18" charset="0"/>
              </a:rPr>
              <a:t>Tumor arising earlier than usual</a:t>
            </a:r>
          </a:p>
          <a:p>
            <a:pPr algn="just"/>
            <a:r>
              <a:rPr lang="en-US" altLang="ru-RU" dirty="0">
                <a:latin typeface="Palatino Linotype" panose="02040502050505030304" pitchFamily="18" charset="0"/>
              </a:rPr>
              <a:t>The presence of bilateral tumor</a:t>
            </a:r>
            <a:endParaRPr lang="ru-RU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ru-RU" dirty="0">
                <a:latin typeface="Palatino Linotype" panose="02040502050505030304" pitchFamily="18" charset="0"/>
              </a:rPr>
              <a:t>The presence of multiple primary tumors</a:t>
            </a:r>
            <a:endParaRPr lang="ru-RU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ru-RU" dirty="0">
                <a:latin typeface="Palatino Linotype" panose="02040502050505030304" pitchFamily="18" charset="0"/>
              </a:rPr>
              <a:t>The presence of a tumor in a gender where it is less common</a:t>
            </a:r>
            <a:endParaRPr lang="ru-RU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ru-RU" dirty="0">
                <a:latin typeface="Palatino Linotype" panose="02040502050505030304" pitchFamily="18" charset="0"/>
              </a:rPr>
              <a:t>Grouping of the same </a:t>
            </a:r>
            <a:r>
              <a:rPr lang="en-US" altLang="ru-RU" dirty="0" smtClean="0">
                <a:latin typeface="Palatino Linotype" panose="02040502050505030304" pitchFamily="18" charset="0"/>
              </a:rPr>
              <a:t>type </a:t>
            </a:r>
            <a:r>
              <a:rPr lang="en-US" altLang="ru-RU" dirty="0">
                <a:latin typeface="Palatino Linotype" panose="02040502050505030304" pitchFamily="18" charset="0"/>
              </a:rPr>
              <a:t>tumors </a:t>
            </a:r>
            <a:r>
              <a:rPr lang="en-US" altLang="ru-RU" dirty="0" smtClean="0">
                <a:latin typeface="Palatino Linotype" panose="02040502050505030304" pitchFamily="18" charset="0"/>
              </a:rPr>
              <a:t>in </a:t>
            </a:r>
            <a:r>
              <a:rPr lang="en-US" altLang="ru-RU" dirty="0">
                <a:latin typeface="Palatino Linotype" panose="02040502050505030304" pitchFamily="18" charset="0"/>
              </a:rPr>
              <a:t>several relatives</a:t>
            </a:r>
          </a:p>
          <a:p>
            <a:pPr algn="just"/>
            <a:r>
              <a:rPr lang="en-US" altLang="ru-RU" dirty="0">
                <a:latin typeface="Palatino Linotype" panose="02040502050505030304" pitchFamily="18" charset="0"/>
              </a:rPr>
              <a:t>Tumors associated with other conditions such as mental retardation or skin changes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0"/>
            <a:ext cx="6707187" cy="114300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Cancer screening </a:t>
            </a:r>
          </a:p>
        </p:txBody>
      </p:sp>
      <p:pic>
        <p:nvPicPr>
          <p:cNvPr id="4" name="Content Placeholder 3" descr="Snimak ekrana (40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793" y="1219200"/>
            <a:ext cx="7263736" cy="530352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Tumor markers</a:t>
            </a:r>
          </a:p>
        </p:txBody>
      </p:sp>
      <p:pic>
        <p:nvPicPr>
          <p:cNvPr id="4" name="Content Placeholder 3" descr="Snimak ekrana (42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794" y="1371600"/>
            <a:ext cx="7302932" cy="457200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971800" y="5257800"/>
            <a:ext cx="5903913" cy="1109662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  <a:sym typeface="+mn-ea"/>
              </a:rPr>
              <a:t>The principles of </a:t>
            </a:r>
            <a:r>
              <a:rPr lang="sr-Latn-RS" altLang="sr-Cyrl-RS" dirty="0" smtClean="0">
                <a:latin typeface="Palatino Linotype" panose="02040502050505030304" pitchFamily="18" charset="0"/>
                <a:sym typeface="+mn-ea"/>
              </a:rPr>
              <a:t>surgical oncology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The principles of 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surgical oncology</a:t>
            </a:r>
            <a:endParaRPr lang="en-US" altLang="sr-Cyrl-RS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For most solid tumors, surgery is the definitive treatment.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Diagnostic and staging surgery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 algn="just"/>
            <a:r>
              <a:rPr lang="en-US" altLang="sr-Cyrl-RS" dirty="0">
                <a:latin typeface="Palatino Linotype" panose="02040502050505030304" pitchFamily="18" charset="0"/>
              </a:rPr>
              <a:t>Laparoscopic exploration and biopsy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 algn="just"/>
            <a:r>
              <a:rPr lang="en-US" dirty="0">
                <a:latin typeface="Palatino Linotype" panose="02040502050505030304" pitchFamily="18" charset="0"/>
              </a:rPr>
              <a:t>Lymph node</a:t>
            </a:r>
            <a:r>
              <a:rPr lang="en-US" i="1" dirty="0">
                <a:latin typeface="Palatino Linotype" panose="02040502050505030304" pitchFamily="18" charset="0"/>
              </a:rPr>
              <a:t> Sampling</a:t>
            </a:r>
            <a:r>
              <a:rPr lang="en-US" dirty="0">
                <a:latin typeface="Palatino Linotype" panose="02040502050505030304" pitchFamily="18" charset="0"/>
              </a:rPr>
              <a:t> 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Primary disease surgery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 algn="just"/>
            <a:r>
              <a:rPr lang="en-US" altLang="sr-Cyrl-RS" dirty="0">
                <a:latin typeface="Palatino Linotype" panose="02040502050505030304" pitchFamily="18" charset="0"/>
              </a:rPr>
              <a:t>removal of the primary tumor and lymph nodes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Metastasis surgery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 algn="just"/>
            <a:r>
              <a:rPr lang="en-US" altLang="sr-Cyrl-RS" dirty="0">
                <a:latin typeface="Palatino Linotype" panose="02040502050505030304" pitchFamily="18" charset="0"/>
              </a:rPr>
              <a:t>Removal of liver, lung, and brain metastases, etc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Palliative surgery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 algn="just"/>
            <a:r>
              <a:rPr lang="en-US" i="1" dirty="0">
                <a:latin typeface="Palatino Linotype" panose="02040502050505030304" pitchFamily="18" charset="0"/>
              </a:rPr>
              <a:t>By – pass </a:t>
            </a:r>
            <a:r>
              <a:rPr lang="en-US" altLang="sr-Cyrl-RS" dirty="0">
                <a:latin typeface="Palatino Linotype" panose="02040502050505030304" pitchFamily="18" charset="0"/>
              </a:rPr>
              <a:t>Procedure  of the digestive tr</a:t>
            </a:r>
            <a:r>
              <a:rPr lang="sr-Cyrl-RS" dirty="0">
                <a:latin typeface="Palatino Linotype" panose="02040502050505030304" pitchFamily="18" charset="0"/>
              </a:rPr>
              <a:t>а</a:t>
            </a:r>
            <a:r>
              <a:rPr lang="en-US" altLang="sr-Cyrl-RS" dirty="0">
                <a:latin typeface="Palatino Linotype" panose="02040502050505030304" pitchFamily="18" charset="0"/>
              </a:rPr>
              <a:t>ct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Surgery of urgent oncological conditions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175" y="1219200"/>
            <a:ext cx="6778625" cy="5410200"/>
          </a:xfrm>
        </p:spPr>
        <p:txBody>
          <a:bodyPr>
            <a:normAutofit fontScale="62500" lnSpcReduction="20000"/>
          </a:bodyPr>
          <a:lstStyle/>
          <a:p>
            <a:r>
              <a:rPr lang="sr-Latn-RS" altLang="sr-Cyrl-RS" dirty="0" smtClean="0">
                <a:latin typeface="Palatino Linotype" panose="02040502050505030304" pitchFamily="18" charset="0"/>
              </a:rPr>
              <a:t>Surgical oncology is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a </a:t>
            </a:r>
            <a:r>
              <a:rPr lang="en-US" altLang="sr-Cyrl-RS" dirty="0">
                <a:latin typeface="Palatino Linotype" panose="02040502050505030304" pitchFamily="18" charset="0"/>
              </a:rPr>
              <a:t>field of medicine that uses surgery to treat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cancer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 and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consists </a:t>
            </a:r>
            <a:r>
              <a:rPr lang="en-US" altLang="sr-Cyrl-RS" dirty="0">
                <a:latin typeface="Palatino Linotype" panose="02040502050505030304" pitchFamily="18" charset="0"/>
              </a:rPr>
              <a:t>of procedures for</a:t>
            </a:r>
            <a:r>
              <a:rPr lang="sr-Latn-RS" dirty="0" smtClean="0">
                <a:latin typeface="Palatino Linotype" panose="02040502050505030304" pitchFamily="18" charset="0"/>
              </a:rPr>
              <a:t>:</a:t>
            </a:r>
          </a:p>
          <a:p>
            <a:endParaRPr lang="sr-Latn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diagnosis of malignancy (biopsy</a:t>
            </a:r>
            <a:r>
              <a:rPr lang="sr-Cyrl-RS" dirty="0" smtClean="0">
                <a:latin typeface="Palatino Linotype" panose="02040502050505030304" pitchFamily="18" charset="0"/>
              </a:rPr>
              <a:t>)</a:t>
            </a:r>
            <a:endParaRPr lang="sr-Latn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removal of the primary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tumor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removal of the metastases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endParaRPr lang="sr-Latn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 err="1" smtClean="0">
                <a:latin typeface="Palatino Linotype" panose="02040502050505030304" pitchFamily="18" charset="0"/>
              </a:rPr>
              <a:t>pali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ation</a:t>
            </a:r>
            <a:endParaRPr lang="sr-Latn-RS" dirty="0">
              <a:latin typeface="Palatino Linotype" panose="02040502050505030304" pitchFamily="18" charset="0"/>
            </a:endParaRPr>
          </a:p>
          <a:p>
            <a:endParaRPr lang="sr-Latn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The basis of curative oncological treatment for solid tumors</a:t>
            </a:r>
            <a:endParaRPr lang="sr-Latn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dirty="0">
                <a:latin typeface="Palatino Linotype" panose="02040502050505030304" pitchFamily="18" charset="0"/>
              </a:rPr>
              <a:t>The R0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line of tumor resection is the goal of radical cancer surgery</a:t>
            </a: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Multidisciplinary approach to prevention, diagnosis, treatment and rehabilitation of cancer patients.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0" y="4953000"/>
            <a:ext cx="5903913" cy="1109662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Cancer diagnosis</a:t>
            </a:r>
            <a:r>
              <a:rPr lang="sr-Cyrl-RS" dirty="0">
                <a:latin typeface="Palatino Linotype" panose="02040502050505030304" pitchFamily="18" charset="0"/>
              </a:rPr>
              <a:t/>
            </a:r>
            <a:br>
              <a:rPr lang="sr-Cyrl-RS" dirty="0">
                <a:latin typeface="Palatino Linotype" panose="02040502050505030304" pitchFamily="18" charset="0"/>
              </a:rPr>
            </a:b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Types of oncological surgical procedures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en-US" altLang="sr-Cyrl-RS" dirty="0">
                <a:latin typeface="Palatino Linotype" panose="02040502050505030304" pitchFamily="18" charset="0"/>
              </a:rPr>
              <a:t>Biopsy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Tissue sampling for accurate pathohistological diagnosis</a:t>
            </a:r>
            <a:endParaRPr lang="sr-Latn-RS" dirty="0">
              <a:latin typeface="Palatino Linotype" panose="02040502050505030304" pitchFamily="18" charset="0"/>
            </a:endParaRPr>
          </a:p>
          <a:p>
            <a:pPr marL="0" indent="0" algn="just">
              <a:buNone/>
            </a:pPr>
            <a:endParaRPr lang="sr-Latn-RS" dirty="0">
              <a:latin typeface="Palatino Linotype" panose="02040502050505030304" pitchFamily="18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4391025" y="2286000"/>
            <a:ext cx="609600" cy="281940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416800" cy="508000"/>
          </a:xfrm>
        </p:spPr>
        <p:txBody>
          <a:bodyPr/>
          <a:lstStyle/>
          <a:p>
            <a:r>
              <a:rPr lang="sr-Latn-RS" altLang="sr-Cyrl-RS" dirty="0">
                <a:latin typeface="Palatino Linotype" panose="02040502050505030304" pitchFamily="18" charset="0"/>
              </a:rPr>
              <a:t>B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iopsy</a:t>
            </a:r>
            <a:endParaRPr lang="en-US" altLang="sr-Cyrl-RS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Aspiration biopsy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Needle biopsy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Incisional biopsy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Excisional biopsy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-67715"/>
            <a:ext cx="6707187" cy="114300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ASPIRATION BIOPSY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84810"/>
            <a:ext cx="4114800" cy="3029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075284"/>
            <a:ext cx="4572000" cy="3031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06832"/>
            <a:ext cx="4114800" cy="253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145" y="4631746"/>
            <a:ext cx="4594134" cy="150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RS" sz="3600" dirty="0">
                <a:latin typeface="Palatino Linotype" panose="02040502050505030304" pitchFamily="18" charset="0"/>
              </a:rPr>
              <a:t>FNA</a:t>
            </a:r>
            <a:r>
              <a:rPr lang="sr-Cyrl-RS" sz="3600" dirty="0">
                <a:latin typeface="Palatino Linotype" panose="02040502050505030304" pitchFamily="18" charset="0"/>
              </a:rPr>
              <a:t> (</a:t>
            </a:r>
            <a:r>
              <a:rPr lang="en-US" altLang="sr-Cyrl-RS" sz="3600" dirty="0">
                <a:latin typeface="Palatino Linotype" panose="02040502050505030304" pitchFamily="18" charset="0"/>
              </a:rPr>
              <a:t>engl</a:t>
            </a:r>
            <a:r>
              <a:rPr lang="sr-Cyrl-RS" sz="3600" dirty="0">
                <a:latin typeface="Palatino Linotype" panose="02040502050505030304" pitchFamily="18" charset="0"/>
              </a:rPr>
              <a:t>. </a:t>
            </a:r>
            <a:r>
              <a:rPr lang="en-US" sz="3600" i="1" dirty="0">
                <a:latin typeface="Palatino Linotype" panose="02040502050505030304" pitchFamily="18" charset="0"/>
              </a:rPr>
              <a:t>Fine Needle Aspiration</a:t>
            </a:r>
            <a:r>
              <a:rPr lang="sr-Cyrl-RS" sz="3600" dirty="0">
                <a:latin typeface="Palatino Linotype" panose="02040502050505030304" pitchFamily="18" charset="0"/>
              </a:rPr>
              <a:t>, </a:t>
            </a:r>
            <a:r>
              <a:rPr lang="en-US" sz="3600" dirty="0">
                <a:latin typeface="Palatino Linotype" panose="02040502050505030304" pitchFamily="18" charset="0"/>
              </a:rPr>
              <a:t>FNA) </a:t>
            </a:r>
          </a:p>
        </p:txBody>
      </p:sp>
      <p:pic>
        <p:nvPicPr>
          <p:cNvPr id="4" name="Content Placeholder 3" descr="Snimak ekrana (57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4384" t="30561" r="35360" b="10416"/>
          <a:stretch>
            <a:fillRect/>
          </a:stretch>
        </p:blipFill>
        <p:spPr>
          <a:xfrm>
            <a:off x="304801" y="1219200"/>
            <a:ext cx="2438400" cy="2674374"/>
          </a:xfrm>
        </p:spPr>
      </p:pic>
      <p:pic>
        <p:nvPicPr>
          <p:cNvPr id="5" name="Picture 4" descr="Snimak ekrana (58).png"/>
          <p:cNvPicPr>
            <a:picLocks noChangeAspect="1"/>
          </p:cNvPicPr>
          <p:nvPr/>
        </p:nvPicPr>
        <p:blipFill>
          <a:blip r:embed="rId3" cstate="print"/>
          <a:srcRect l="34166" t="20356" r="36667" b="44071"/>
          <a:stretch>
            <a:fillRect/>
          </a:stretch>
        </p:blipFill>
        <p:spPr>
          <a:xfrm>
            <a:off x="2743201" y="1451487"/>
            <a:ext cx="3114963" cy="2209800"/>
          </a:xfrm>
          <a:prstGeom prst="rect">
            <a:avLst/>
          </a:prstGeom>
        </p:spPr>
      </p:pic>
      <p:pic>
        <p:nvPicPr>
          <p:cNvPr id="6" name="Picture 5" descr="Snimak ekrana (59).png"/>
          <p:cNvPicPr>
            <a:picLocks noChangeAspect="1"/>
          </p:cNvPicPr>
          <p:nvPr/>
        </p:nvPicPr>
        <p:blipFill>
          <a:blip r:embed="rId4" cstate="print"/>
          <a:srcRect l="33333" t="29249" r="36667" b="24803"/>
          <a:stretch>
            <a:fillRect/>
          </a:stretch>
        </p:blipFill>
        <p:spPr>
          <a:xfrm>
            <a:off x="152400" y="4364567"/>
            <a:ext cx="2895600" cy="2493433"/>
          </a:xfrm>
          <a:prstGeom prst="rect">
            <a:avLst/>
          </a:prstGeom>
        </p:spPr>
      </p:pic>
      <p:pic>
        <p:nvPicPr>
          <p:cNvPr id="7" name="Picture 6" descr="Snimak ekrana (61).png"/>
          <p:cNvPicPr>
            <a:picLocks noChangeAspect="1"/>
          </p:cNvPicPr>
          <p:nvPr/>
        </p:nvPicPr>
        <p:blipFill>
          <a:blip r:embed="rId5" cstate="print"/>
          <a:srcRect l="40000" t="50000" r="40833" b="24803"/>
          <a:stretch>
            <a:fillRect/>
          </a:stretch>
        </p:blipFill>
        <p:spPr>
          <a:xfrm>
            <a:off x="3048000" y="4541170"/>
            <a:ext cx="2895600" cy="214022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1" y="274638"/>
            <a:ext cx="4191000" cy="1143000"/>
          </a:xfrm>
        </p:spPr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Needle</a:t>
            </a:r>
            <a:r>
              <a:rPr lang="sr-Cyrl-RS" dirty="0">
                <a:latin typeface="Palatino Linotype" panose="02040502050505030304" pitchFamily="18" charset="0"/>
              </a:rPr>
              <a:t> (</a:t>
            </a:r>
            <a:r>
              <a:rPr lang="en-US" i="1" dirty="0">
                <a:latin typeface="Palatino Linotype" panose="02040502050505030304" pitchFamily="18" charset="0"/>
              </a:rPr>
              <a:t>core</a:t>
            </a:r>
            <a:r>
              <a:rPr lang="sr-Cyrl-RS" dirty="0">
                <a:latin typeface="Palatino Linotype" panose="02040502050505030304" pitchFamily="18" charset="0"/>
              </a:rPr>
              <a:t>) </a:t>
            </a:r>
            <a:r>
              <a:rPr lang="en-US" altLang="sr-Cyrl-RS" dirty="0">
                <a:latin typeface="Palatino Linotype" panose="02040502050505030304" pitchFamily="18" charset="0"/>
              </a:rPr>
              <a:t>biopsy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175" y="3276600"/>
            <a:ext cx="6778625" cy="3505200"/>
          </a:xfrm>
        </p:spPr>
        <p:txBody>
          <a:bodyPr>
            <a:normAutofit lnSpcReduction="10000"/>
          </a:bodyPr>
          <a:lstStyle/>
          <a:p>
            <a:pPr algn="just"/>
            <a:r>
              <a:rPr lang="sr-Cyrl-RS" sz="2400" dirty="0">
                <a:latin typeface="Palatino Linotype" panose="02040502050505030304" pitchFamily="18" charset="0"/>
              </a:rPr>
              <a:t>С</a:t>
            </a:r>
            <a:r>
              <a:rPr lang="en-US" sz="2400" i="1" dirty="0">
                <a:latin typeface="Palatino Linotype" panose="02040502050505030304" pitchFamily="18" charset="0"/>
              </a:rPr>
              <a:t>ore</a:t>
            </a:r>
            <a:r>
              <a:rPr lang="sr-Cyrl-RS" sz="2400" dirty="0">
                <a:latin typeface="Palatino Linotype" panose="02040502050505030304" pitchFamily="18" charset="0"/>
              </a:rPr>
              <a:t> </a:t>
            </a:r>
            <a:r>
              <a:rPr lang="en-US" altLang="sr-Cyrl-RS" sz="2400" dirty="0">
                <a:latin typeface="Palatino Linotype" panose="02040502050505030304" pitchFamily="18" charset="0"/>
              </a:rPr>
              <a:t>biopsy</a:t>
            </a:r>
            <a:r>
              <a:rPr lang="sr-Cyrl-RS" sz="2400" dirty="0">
                <a:latin typeface="Palatino Linotype" panose="02040502050505030304" pitchFamily="18" charset="0"/>
              </a:rPr>
              <a:t>-</a:t>
            </a:r>
            <a:r>
              <a:rPr lang="en-US" altLang="sr-Cyrl-RS" sz="2400" dirty="0">
                <a:latin typeface="Palatino Linotype" panose="02040502050505030304" pitchFamily="18" charset="0"/>
              </a:rPr>
              <a:t> </a:t>
            </a:r>
            <a:r>
              <a:rPr lang="en-US" sz="2400" dirty="0">
                <a:latin typeface="Palatino Linotype" panose="02040502050505030304" pitchFamily="18" charset="0"/>
              </a:rPr>
              <a:t>a tissue sample that is obtained with </a:t>
            </a:r>
            <a:r>
              <a:rPr lang="en-US" sz="2400" dirty="0" smtClean="0">
                <a:latin typeface="Palatino Linotype" panose="02040502050505030304" pitchFamily="18" charset="0"/>
              </a:rPr>
              <a:t>the </a:t>
            </a:r>
            <a:r>
              <a:rPr lang="en-US" sz="2400" dirty="0">
                <a:latin typeface="Palatino Linotype" panose="02040502050505030304" pitchFamily="18" charset="0"/>
              </a:rPr>
              <a:t>specially designed needle</a:t>
            </a:r>
          </a:p>
          <a:p>
            <a:pPr algn="just"/>
            <a:r>
              <a:rPr lang="en-US" altLang="sr-Cyrl-RS" sz="2400" dirty="0">
                <a:latin typeface="Palatino Linotype" panose="02040502050505030304" pitchFamily="18" charset="0"/>
              </a:rPr>
              <a:t>Obtaining a tissue sample is sufficient  to diagnose most types of tumors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sz="2400" dirty="0">
                <a:latin typeface="Palatino Linotype" panose="02040502050505030304" pitchFamily="18" charset="0"/>
              </a:rPr>
              <a:t>Sarcomas of soft tissues and bones </a:t>
            </a:r>
            <a:r>
              <a:rPr lang="sr-Latn-RS" altLang="sr-Cyrl-RS" sz="2400" dirty="0" smtClean="0">
                <a:latin typeface="Palatino Linotype" panose="02040502050505030304" pitchFamily="18" charset="0"/>
              </a:rPr>
              <a:t>- </a:t>
            </a:r>
            <a:r>
              <a:rPr lang="en-US" altLang="sr-Cyrl-RS" sz="2400" dirty="0" smtClean="0">
                <a:latin typeface="Palatino Linotype" panose="02040502050505030304" pitchFamily="18" charset="0"/>
              </a:rPr>
              <a:t>difficult </a:t>
            </a:r>
            <a:r>
              <a:rPr lang="en-US" altLang="sr-Cyrl-RS" sz="2400" dirty="0">
                <a:latin typeface="Palatino Linotype" panose="02040502050505030304" pitchFamily="18" charset="0"/>
              </a:rPr>
              <a:t>to differentiate between benign </a:t>
            </a:r>
            <a:r>
              <a:rPr lang="sr-Latn-RS" altLang="sr-Cyrl-RS" sz="2400" dirty="0" smtClean="0">
                <a:latin typeface="Palatino Linotype" panose="02040502050505030304" pitchFamily="18" charset="0"/>
              </a:rPr>
              <a:t>reparative </a:t>
            </a:r>
            <a:r>
              <a:rPr lang="en-US" altLang="sr-Cyrl-RS" sz="2400" dirty="0" smtClean="0">
                <a:latin typeface="Palatino Linotype" panose="02040502050505030304" pitchFamily="18" charset="0"/>
              </a:rPr>
              <a:t>lesions </a:t>
            </a:r>
            <a:r>
              <a:rPr lang="en-US" altLang="sr-Cyrl-RS" sz="2400" dirty="0">
                <a:latin typeface="Palatino Linotype" panose="02040502050505030304" pitchFamily="18" charset="0"/>
              </a:rPr>
              <a:t>of malignancy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algn="just"/>
            <a:r>
              <a:rPr lang="sr-Latn-RS" altLang="sr-Cyrl-RS" sz="2400" dirty="0" smtClean="0">
                <a:latin typeface="Palatino Linotype" panose="02040502050505030304" pitchFamily="18" charset="0"/>
              </a:rPr>
              <a:t>Question abiut t</a:t>
            </a:r>
            <a:r>
              <a:rPr lang="en-US" altLang="sr-Cyrl-RS" sz="2400" dirty="0" err="1" smtClean="0">
                <a:latin typeface="Palatino Linotype" panose="02040502050505030304" pitchFamily="18" charset="0"/>
              </a:rPr>
              <a:t>umor</a:t>
            </a:r>
            <a:r>
              <a:rPr lang="en-US" altLang="sr-Cyrl-RS" sz="2400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sz="2400" dirty="0">
                <a:latin typeface="Palatino Linotype" panose="02040502050505030304" pitchFamily="18" charset="0"/>
              </a:rPr>
              <a:t>spreading along the needle track</a:t>
            </a:r>
            <a:r>
              <a:rPr lang="sr-Cyrl-RS" sz="2400" dirty="0">
                <a:latin typeface="Palatino Linotype" panose="02040502050505030304" pitchFamily="18" charset="0"/>
              </a:rPr>
              <a:t> ???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-76200"/>
            <a:ext cx="3674061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Guided biopsies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pPr marL="0" indent="0">
              <a:buNone/>
            </a:pPr>
            <a:r>
              <a:rPr lang="sr-Cyrl-RS" dirty="0">
                <a:latin typeface="Palatino Linotype" panose="02040502050505030304" pitchFamily="18" charset="0"/>
              </a:rPr>
              <a:t>     </a:t>
            </a:r>
            <a:r>
              <a:rPr lang="en-US" altLang="sr-Cyrl-RS" dirty="0">
                <a:latin typeface="Palatino Linotype" panose="02040502050505030304" pitchFamily="18" charset="0"/>
              </a:rPr>
              <a:t>US guided</a:t>
            </a:r>
            <a:r>
              <a:rPr lang="sr-Cyrl-RS" dirty="0">
                <a:latin typeface="Palatino Linotype" panose="02040502050505030304" pitchFamily="18" charset="0"/>
              </a:rPr>
              <a:t>                    СТ </a:t>
            </a:r>
            <a:r>
              <a:rPr lang="en-US" altLang="sr-Cyrl-RS" dirty="0">
                <a:latin typeface="Palatino Linotype" panose="02040502050505030304" pitchFamily="18" charset="0"/>
              </a:rPr>
              <a:t>guided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042160"/>
            <a:ext cx="3609477" cy="283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65" y="2042160"/>
            <a:ext cx="3656690" cy="283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4190999" cy="1143000"/>
          </a:xfrm>
        </p:spPr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Incisional biopsy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175" y="3124200"/>
            <a:ext cx="6778625" cy="3581400"/>
          </a:xfrm>
        </p:spPr>
        <p:txBody>
          <a:bodyPr>
            <a:normAutofit fontScale="90000" lnSpcReduction="1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Removal of a smaller sample of tissue from the edges of larger tumor mass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Diagnosis of larger tumor masses whose removal indicates complicated surgical procedures than simple excison of indicated tumor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The best way to diagnose  sarcomas of soft tissues and bones</a:t>
            </a:r>
          </a:p>
        </p:txBody>
      </p:sp>
      <p:pic>
        <p:nvPicPr>
          <p:cNvPr id="5" name="Content Placeholder 3" descr="Snimak ekrana (63).png"/>
          <p:cNvPicPr>
            <a:picLocks noChangeAspect="1"/>
          </p:cNvPicPr>
          <p:nvPr/>
        </p:nvPicPr>
        <p:blipFill>
          <a:blip r:embed="rId2" cstate="print"/>
          <a:srcRect l="42192" t="16673" r="27552" b="22568"/>
          <a:stretch>
            <a:fillRect/>
          </a:stretch>
        </p:blipFill>
        <p:spPr bwMode="auto">
          <a:xfrm>
            <a:off x="4953000" y="76200"/>
            <a:ext cx="3810000" cy="284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74964"/>
            <a:ext cx="5321300" cy="1143000"/>
          </a:xfrm>
        </p:spPr>
        <p:txBody>
          <a:bodyPr>
            <a:normAutofit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Excisional biopsy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753235"/>
            <a:ext cx="5177155" cy="4266565"/>
          </a:xfrm>
        </p:spPr>
        <p:txBody>
          <a:bodyPr/>
          <a:lstStyle/>
          <a:p>
            <a:r>
              <a:rPr lang="en-US" altLang="sr-Cyrl-RS" sz="2800" dirty="0">
                <a:latin typeface="Palatino Linotype" panose="02040502050505030304" pitchFamily="18" charset="0"/>
              </a:rPr>
              <a:t>Excision of the whole suspicious</a:t>
            </a:r>
            <a:r>
              <a:rPr lang="sr-Cyrl-RS" sz="2800" dirty="0">
                <a:latin typeface="Palatino Linotype" panose="02040502050505030304" pitchFamily="18" charset="0"/>
              </a:rPr>
              <a:t> </a:t>
            </a:r>
            <a:r>
              <a:rPr lang="en-US" altLang="sr-Cyrl-RS" sz="2800" dirty="0">
                <a:latin typeface="Palatino Linotype" panose="02040502050505030304" pitchFamily="18" charset="0"/>
              </a:rPr>
              <a:t>tumor tissue</a:t>
            </a:r>
            <a:endParaRPr lang="sr-Cyrl-RS" sz="2800" dirty="0">
              <a:latin typeface="Palatino Linotype" panose="02040502050505030304" pitchFamily="18" charset="0"/>
            </a:endParaRPr>
          </a:p>
          <a:p>
            <a:endParaRPr lang="sr-Cyrl-RS" sz="2800" dirty="0">
              <a:latin typeface="Palatino Linotype" panose="02040502050505030304" pitchFamily="18" charset="0"/>
            </a:endParaRPr>
          </a:p>
          <a:p>
            <a:r>
              <a:rPr lang="en-US" altLang="sr-Cyrl-RS" sz="2800" dirty="0">
                <a:latin typeface="Palatino Linotype" panose="02040502050505030304" pitchFamily="18" charset="0"/>
              </a:rPr>
              <a:t>The procedure of choice for most tumors if it does not interfere with the plan of the final surgical procedures</a:t>
            </a:r>
            <a:endParaRPr lang="sr-Cyrl-RS" sz="2800" dirty="0">
              <a:latin typeface="Palatino Linotype" panose="02040502050505030304" pitchFamily="18" charset="0"/>
            </a:endParaRPr>
          </a:p>
          <a:p>
            <a:endParaRPr lang="sr-Cyrl-RS" sz="2800" dirty="0">
              <a:latin typeface="Palatino Linotype" panose="02040502050505030304" pitchFamily="18" charset="0"/>
            </a:endParaRPr>
          </a:p>
          <a:p>
            <a:r>
              <a:rPr lang="en-US" altLang="sr-Cyrl-RS" sz="2800" dirty="0">
                <a:latin typeface="Palatino Linotype" panose="02040502050505030304" pitchFamily="18" charset="0"/>
              </a:rPr>
              <a:t>For example: Lymph node biopsy</a:t>
            </a:r>
          </a:p>
        </p:txBody>
      </p:sp>
      <p:pic>
        <p:nvPicPr>
          <p:cNvPr id="5" name="Content Placeholder 3" descr="Snimak ekrana (64).png"/>
          <p:cNvPicPr>
            <a:picLocks noChangeAspect="1"/>
          </p:cNvPicPr>
          <p:nvPr/>
        </p:nvPicPr>
        <p:blipFill>
          <a:blip r:embed="rId2" cstate="print"/>
          <a:srcRect l="43168" t="14937" r="30480" b="13888"/>
          <a:stretch>
            <a:fillRect/>
          </a:stretch>
        </p:blipFill>
        <p:spPr bwMode="auto">
          <a:xfrm>
            <a:off x="6639592" y="152400"/>
            <a:ext cx="25090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Endoscopic biopsy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1600200"/>
            <a:ext cx="8534400" cy="4525963"/>
          </a:xfrm>
        </p:spPr>
        <p:txBody>
          <a:bodyPr/>
          <a:lstStyle/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pPr marL="0" indent="0">
              <a:buNone/>
            </a:pPr>
            <a:endParaRPr lang="sr-Cyrl-RS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dirty="0">
                <a:latin typeface="Palatino Linotype" panose="02040502050505030304" pitchFamily="18" charset="0"/>
              </a:rPr>
              <a:t>                   </a:t>
            </a:r>
            <a:r>
              <a:rPr lang="en-US" altLang="sr-Cyrl-RS" dirty="0">
                <a:latin typeface="Palatino Linotype" panose="02040502050505030304" pitchFamily="18" charset="0"/>
              </a:rPr>
              <a:t>Incisional</a:t>
            </a:r>
            <a:r>
              <a:rPr lang="sr-Cyrl-RS" dirty="0">
                <a:latin typeface="Palatino Linotype" panose="02040502050505030304" pitchFamily="18" charset="0"/>
              </a:rPr>
              <a:t>                  </a:t>
            </a:r>
            <a:r>
              <a:rPr lang="en-US" altLang="sr-Cyrl-RS" dirty="0">
                <a:latin typeface="Palatino Linotype" panose="02040502050505030304" pitchFamily="18" charset="0"/>
              </a:rPr>
              <a:t>Excisional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752599"/>
            <a:ext cx="3445712" cy="284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752600"/>
            <a:ext cx="3307743" cy="284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16800" cy="50800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Multidisciplinary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team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 (MDT)</a:t>
            </a:r>
            <a:endParaRPr lang="en-US" altLang="sr-Cyrl-RS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altLang="sr-Cyrl-RS" sz="2800" dirty="0" smtClean="0">
                <a:latin typeface="Palatino Linotype" panose="02040502050505030304" pitchFamily="18" charset="0"/>
              </a:rPr>
              <a:t>Surgical oncologist</a:t>
            </a:r>
            <a:endParaRPr lang="sr-Cyrl-RS" sz="2800" dirty="0">
              <a:latin typeface="Palatino Linotype" panose="02040502050505030304" pitchFamily="18" charset="0"/>
            </a:endParaRPr>
          </a:p>
          <a:p>
            <a:r>
              <a:rPr lang="en-US" altLang="sr-Cyrl-RS" sz="2800" dirty="0">
                <a:latin typeface="Palatino Linotype" panose="02040502050505030304" pitchFamily="18" charset="0"/>
              </a:rPr>
              <a:t>Medical oncologist</a:t>
            </a:r>
            <a:endParaRPr lang="sr-Cyrl-RS" sz="2800" dirty="0">
              <a:latin typeface="Palatino Linotype" panose="02040502050505030304" pitchFamily="18" charset="0"/>
            </a:endParaRPr>
          </a:p>
          <a:p>
            <a:r>
              <a:rPr lang="en-US" altLang="sr-Cyrl-RS" sz="2800" dirty="0">
                <a:latin typeface="Palatino Linotype" panose="02040502050505030304" pitchFamily="18" charset="0"/>
              </a:rPr>
              <a:t>Radiation oncologist</a:t>
            </a:r>
            <a:endParaRPr lang="sr-Cyrl-RS" sz="2800" dirty="0">
              <a:latin typeface="Palatino Linotype" panose="02040502050505030304" pitchFamily="18" charset="0"/>
            </a:endParaRPr>
          </a:p>
          <a:p>
            <a:r>
              <a:rPr lang="en-US" altLang="sr-Cyrl-RS" sz="2800" dirty="0">
                <a:latin typeface="Palatino Linotype" panose="02040502050505030304" pitchFamily="18" charset="0"/>
              </a:rPr>
              <a:t>Reconstructive surgeon</a:t>
            </a:r>
            <a:endParaRPr lang="sr-Cyrl-RS" sz="2800" dirty="0">
              <a:latin typeface="Palatino Linotype" panose="02040502050505030304" pitchFamily="18" charset="0"/>
            </a:endParaRPr>
          </a:p>
          <a:p>
            <a:r>
              <a:rPr lang="en-US" altLang="sr-Cyrl-RS" sz="2800" dirty="0">
                <a:latin typeface="Palatino Linotype" panose="02040502050505030304" pitchFamily="18" charset="0"/>
              </a:rPr>
              <a:t>Pathologist</a:t>
            </a:r>
            <a:endParaRPr lang="sr-Cyrl-RS" sz="2800" dirty="0">
              <a:latin typeface="Palatino Linotype" panose="02040502050505030304" pitchFamily="18" charset="0"/>
            </a:endParaRPr>
          </a:p>
          <a:p>
            <a:r>
              <a:rPr lang="en-US" altLang="sr-Cyrl-RS" sz="2800" dirty="0">
                <a:latin typeface="Palatino Linotype" panose="02040502050505030304" pitchFamily="18" charset="0"/>
              </a:rPr>
              <a:t>Radiologist</a:t>
            </a:r>
            <a:r>
              <a:rPr lang="sr-Cyrl-RS" sz="2800" dirty="0">
                <a:latin typeface="Palatino Linotype" panose="02040502050505030304" pitchFamily="18" charset="0"/>
              </a:rPr>
              <a:t> </a:t>
            </a:r>
            <a:endParaRPr lang="sr-Latn-RS" sz="2800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Other specialities (optionally</a:t>
            </a:r>
            <a:r>
              <a:rPr lang="sr-Cyrl-RS" dirty="0">
                <a:latin typeface="Palatino Linotype" panose="02040502050505030304" pitchFamily="18" charset="0"/>
              </a:rPr>
              <a:t>)</a:t>
            </a:r>
            <a:endParaRPr lang="en-US" sz="2800" dirty="0">
              <a:latin typeface="Palatino Linotype" panose="02040502050505030304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305" y="3582670"/>
            <a:ext cx="3399155" cy="333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Principles of surgical biopsy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893" y="1752600"/>
            <a:ext cx="6778625" cy="4525963"/>
          </a:xfrm>
        </p:spPr>
        <p:txBody>
          <a:bodyPr>
            <a:normAutofit fontScale="70000" lnSpcReduction="2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Scars- can be removed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permanently </a:t>
            </a:r>
            <a:r>
              <a:rPr lang="en-US" altLang="sr-Cyrl-RS" dirty="0">
                <a:latin typeface="Palatino Linotype" panose="02040502050505030304" pitchFamily="18" charset="0"/>
              </a:rPr>
              <a:t>using surgical procedure</a:t>
            </a:r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Avoid tissue contamination during the procedure</a:t>
            </a:r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Take multiple samples simultaneously </a:t>
            </a:r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Sufficient tissue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Mark parts of the tumor for easier orientation of the  pathologist</a:t>
            </a:r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Tumor labeling for neoadjuvant radiation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0" y="4648200"/>
            <a:ext cx="5903913" cy="1109662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Cancer treatment</a:t>
            </a:r>
            <a:r>
              <a:rPr lang="en-US" dirty="0">
                <a:latin typeface="Palatino Linotype" panose="02040502050505030304" pitchFamily="18" charset="0"/>
              </a:rPr>
              <a:t/>
            </a:r>
            <a:br>
              <a:rPr lang="en-US" dirty="0">
                <a:latin typeface="Palatino Linotype" panose="02040502050505030304" pitchFamily="18" charset="0"/>
              </a:rPr>
            </a:b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Types of oncological sugical procedures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5000" lnSpcReduction="20000"/>
          </a:bodyPr>
          <a:lstStyle/>
          <a:p>
            <a:pPr algn="just"/>
            <a:r>
              <a:rPr lang="en-US" altLang="ru-RU" dirty="0">
                <a:latin typeface="Palatino Linotype" panose="02040502050505030304" pitchFamily="18" charset="0"/>
              </a:rPr>
              <a:t>The principles of resection of malignant disease are based on</a:t>
            </a:r>
            <a:r>
              <a:rPr lang="ru-RU" dirty="0">
                <a:latin typeface="Palatino Linotype" panose="02040502050505030304" pitchFamily="18" charset="0"/>
              </a:rPr>
              <a:t> </a:t>
            </a:r>
          </a:p>
          <a:p>
            <a:pPr lvl="1" algn="just"/>
            <a:r>
              <a:rPr lang="en-US" altLang="ru-RU" dirty="0">
                <a:latin typeface="Palatino Linotype" panose="02040502050505030304" pitchFamily="18" charset="0"/>
              </a:rPr>
              <a:t>the surgical </a:t>
            </a:r>
            <a:r>
              <a:rPr lang="en-US" altLang="ru-RU" dirty="0" smtClean="0">
                <a:latin typeface="Palatino Linotype" panose="02040502050505030304" pitchFamily="18" charset="0"/>
              </a:rPr>
              <a:t>goal</a:t>
            </a:r>
            <a:endParaRPr lang="ru-RU" dirty="0">
              <a:latin typeface="Palatino Linotype" panose="02040502050505030304" pitchFamily="18" charset="0"/>
            </a:endParaRPr>
          </a:p>
          <a:p>
            <a:pPr lvl="1" algn="just"/>
            <a:r>
              <a:rPr lang="sr-Latn-RS" altLang="ru-RU" dirty="0">
                <a:latin typeface="Palatino Linotype" panose="02040502050505030304" pitchFamily="18" charset="0"/>
              </a:rPr>
              <a:t>t</a:t>
            </a:r>
            <a:r>
              <a:rPr lang="en-US" altLang="ru-RU" dirty="0" smtClean="0">
                <a:latin typeface="Palatino Linotype" panose="02040502050505030304" pitchFamily="18" charset="0"/>
              </a:rPr>
              <a:t>he </a:t>
            </a:r>
            <a:r>
              <a:rPr lang="en-US" altLang="ru-RU" dirty="0">
                <a:latin typeface="Palatino Linotype" panose="02040502050505030304" pitchFamily="18" charset="0"/>
              </a:rPr>
              <a:t>functional importance of the affected organ</a:t>
            </a:r>
            <a:endParaRPr lang="ru-RU" dirty="0">
              <a:latin typeface="Palatino Linotype" panose="02040502050505030304" pitchFamily="18" charset="0"/>
            </a:endParaRPr>
          </a:p>
          <a:p>
            <a:pPr lvl="1" algn="just"/>
            <a:r>
              <a:rPr lang="en-US" altLang="ru-RU" dirty="0">
                <a:latin typeface="Palatino Linotype" panose="02040502050505030304" pitchFamily="18" charset="0"/>
              </a:rPr>
              <a:t>the ability to reconstruct the affected and surrounding organs</a:t>
            </a:r>
            <a:r>
              <a:rPr lang="ru-RU" dirty="0">
                <a:latin typeface="Palatino Linotype" panose="02040502050505030304" pitchFamily="18" charset="0"/>
              </a:rPr>
              <a:t> </a:t>
            </a: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Removal of local structures where the tumor invasion is present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Preoperative non-adjuvant therapy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dirty="0">
                <a:latin typeface="Palatino Linotype" panose="02040502050505030304" pitchFamily="18" charset="0"/>
              </a:rPr>
              <a:t>R2, R1 </a:t>
            </a:r>
            <a:r>
              <a:rPr lang="en-US" altLang="sr-Cyrl-RS" dirty="0">
                <a:latin typeface="Palatino Linotype" panose="02040502050505030304" pitchFamily="18" charset="0"/>
              </a:rPr>
              <a:t>and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R0 resection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dirty="0">
                <a:latin typeface="Palatino Linotype" panose="02040502050505030304" pitchFamily="18" charset="0"/>
              </a:rPr>
              <a:t>R1 </a:t>
            </a:r>
            <a:r>
              <a:rPr lang="en-US" altLang="sr-Cyrl-RS" dirty="0">
                <a:latin typeface="Palatino Linotype" panose="02040502050505030304" pitchFamily="18" charset="0"/>
              </a:rPr>
              <a:t>resection is connected to a bad treatment outcome and a higher rate of local recurrance</a:t>
            </a:r>
            <a:r>
              <a:rPr lang="sr-Cyrl-RS" dirty="0">
                <a:latin typeface="Palatino Linotype" panose="02040502050505030304" pitchFamily="18" charset="0"/>
              </a:rPr>
              <a:t> (30%)</a:t>
            </a:r>
          </a:p>
          <a:p>
            <a:pPr algn="just"/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212" y="428625"/>
            <a:ext cx="4344987" cy="99060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Resection margins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Tumor biology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Location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dirty="0">
                <a:latin typeface="Palatino Linotype" panose="02040502050505030304" pitchFamily="18" charset="0"/>
              </a:rPr>
              <a:t>In general 1cm of margin is the minimum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The goal is to reduce the possibility of local recurrence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199" y="200025"/>
            <a:ext cx="2733675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-76200"/>
            <a:ext cx="6707187" cy="914400"/>
          </a:xfrm>
        </p:spPr>
        <p:txBody>
          <a:bodyPr/>
          <a:lstStyle/>
          <a:p>
            <a:r>
              <a:rPr lang="en-US" dirty="0">
                <a:latin typeface="Palatino Linotype" panose="02040502050505030304" pitchFamily="18" charset="0"/>
              </a:rPr>
              <a:t>Lymphadenectomy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990600"/>
            <a:ext cx="4451985" cy="5572760"/>
          </a:xfrm>
        </p:spPr>
        <p:txBody>
          <a:bodyPr/>
          <a:lstStyle/>
          <a:p>
            <a:r>
              <a:rPr lang="en-US" altLang="sr-Cyrl-RS" sz="2800" dirty="0">
                <a:latin typeface="Palatino Linotype" panose="02040502050505030304" pitchFamily="18" charset="0"/>
              </a:rPr>
              <a:t>Roles of the lymph node</a:t>
            </a:r>
            <a:r>
              <a:rPr lang="sr-Cyrl-RS" sz="2800" dirty="0">
                <a:latin typeface="Palatino Linotype" panose="02040502050505030304" pitchFamily="18" charset="0"/>
              </a:rPr>
              <a:t>:</a:t>
            </a:r>
          </a:p>
          <a:p>
            <a:pPr lvl="1"/>
            <a:r>
              <a:rPr lang="en-US" altLang="sr-Cyrl-RS" sz="2400" dirty="0">
                <a:latin typeface="Palatino Linotype" panose="02040502050505030304" pitchFamily="18" charset="0"/>
              </a:rPr>
              <a:t>Antigen recognition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sz="2400" dirty="0">
                <a:latin typeface="Palatino Linotype" panose="02040502050505030304" pitchFamily="18" charset="0"/>
              </a:rPr>
              <a:t>Not filters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lvl="1"/>
            <a:r>
              <a:rPr lang="en-US" sz="2400" dirty="0">
                <a:latin typeface="Palatino Linotype" panose="02040502050505030304" pitchFamily="18" charset="0"/>
              </a:rPr>
              <a:t>Most tumor cells pass through the lymph node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sz="2400" dirty="0">
                <a:latin typeface="Palatino Linotype" panose="02040502050505030304" pitchFamily="18" charset="0"/>
              </a:rPr>
              <a:t>Rare tumor cells give regional metastases in the lymph nodes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sz="2400" dirty="0">
                <a:latin typeface="Palatino Linotype" panose="02040502050505030304" pitchFamily="18" charset="0"/>
              </a:rPr>
              <a:t>Indicators of survival</a:t>
            </a:r>
            <a:endParaRPr lang="sr-Cyrl-RS" sz="2400" dirty="0">
              <a:latin typeface="Palatino Linotype" panose="0204050205050503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752475"/>
            <a:ext cx="2743200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Lymph node maping and </a:t>
            </a:r>
            <a:r>
              <a:rPr lang="en-US" i="1" dirty="0">
                <a:latin typeface="Palatino Linotype" panose="02040502050505030304" pitchFamily="18" charset="0"/>
              </a:rPr>
              <a:t>sentinel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lymph node biopsy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4466824" cy="268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Sentinel Lymph Node Biopsy for Skin Cance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5" r="14415"/>
          <a:stretch>
            <a:fillRect/>
          </a:stretch>
        </p:blipFill>
        <p:spPr bwMode="auto">
          <a:xfrm>
            <a:off x="561108" y="4135871"/>
            <a:ext cx="4439115" cy="264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The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“</a:t>
            </a:r>
            <a:r>
              <a:rPr lang="en-US" i="1" dirty="0">
                <a:latin typeface="Palatino Linotype" panose="02040502050505030304" pitchFamily="18" charset="0"/>
              </a:rPr>
              <a:t>no touch</a:t>
            </a:r>
            <a:r>
              <a:rPr lang="en-US" dirty="0">
                <a:latin typeface="Palatino Linotype" panose="02040502050505030304" pitchFamily="18" charset="0"/>
              </a:rPr>
              <a:t>” principle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altLang="ru-RU" dirty="0">
                <a:latin typeface="Palatino Linotype" panose="02040502050505030304" pitchFamily="18" charset="0"/>
              </a:rPr>
              <a:t>This principle is based on the </a:t>
            </a:r>
            <a:r>
              <a:rPr lang="en-US" altLang="ru-RU" dirty="0" err="1" smtClean="0">
                <a:latin typeface="Palatino Linotype" panose="02040502050505030304" pitchFamily="18" charset="0"/>
              </a:rPr>
              <a:t>conce</a:t>
            </a:r>
            <a:r>
              <a:rPr lang="sr-Latn-RS" altLang="ru-RU" dirty="0" smtClean="0">
                <a:latin typeface="Palatino Linotype" panose="02040502050505030304" pitchFamily="18" charset="0"/>
              </a:rPr>
              <a:t>p</a:t>
            </a:r>
            <a:r>
              <a:rPr lang="en-US" altLang="ru-RU" dirty="0" smtClean="0">
                <a:latin typeface="Palatino Linotype" panose="02040502050505030304" pitchFamily="18" charset="0"/>
              </a:rPr>
              <a:t>t </a:t>
            </a:r>
            <a:r>
              <a:rPr lang="en-US" altLang="ru-RU" dirty="0">
                <a:latin typeface="Palatino Linotype" panose="02040502050505030304" pitchFamily="18" charset="0"/>
              </a:rPr>
              <a:t>of direct contact and manipulation of tumor during resection that can lead to the increase of local implantation and embolization of tumor </a:t>
            </a:r>
            <a:r>
              <a:rPr lang="en-US" altLang="ru-RU" dirty="0" smtClean="0">
                <a:latin typeface="Palatino Linotype" panose="02040502050505030304" pitchFamily="18" charset="0"/>
              </a:rPr>
              <a:t>cells</a:t>
            </a:r>
            <a:endParaRPr lang="sr-Latn-RS" altLang="ru-RU" dirty="0" smtClean="0">
              <a:latin typeface="Palatino Linotype" panose="02040502050505030304" pitchFamily="18" charset="0"/>
            </a:endParaRPr>
          </a:p>
          <a:p>
            <a:pPr algn="just"/>
            <a:endParaRPr lang="ru-RU" dirty="0">
              <a:latin typeface="Palatino Linotype" panose="02040502050505030304" pitchFamily="18" charset="0"/>
            </a:endParaRPr>
          </a:p>
          <a:p>
            <a:pPr algn="just"/>
            <a:r>
              <a:rPr lang="ru-RU" dirty="0">
                <a:latin typeface="Palatino Linotype" panose="02040502050505030304" pitchFamily="18" charset="0"/>
              </a:rPr>
              <a:t>Т</a:t>
            </a:r>
            <a:r>
              <a:rPr lang="en-US" altLang="ru-RU" dirty="0">
                <a:latin typeface="Palatino Linotype" panose="02040502050505030304" pitchFamily="18" charset="0"/>
              </a:rPr>
              <a:t>heoretically, metastatic potential of the primary lesion would be enchanced by the mechanical  extrusion of tumor cells into the local lymphatic and vascular space </a:t>
            </a:r>
            <a:endParaRPr lang="sr-Latn-RS" altLang="ru-RU" dirty="0" smtClean="0">
              <a:latin typeface="Palatino Linotype" panose="02040502050505030304" pitchFamily="18" charset="0"/>
            </a:endParaRPr>
          </a:p>
          <a:p>
            <a:pPr algn="just"/>
            <a:endParaRPr lang="ru-RU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ru-RU" dirty="0">
                <a:latin typeface="Palatino Linotype" panose="02040502050505030304" pitchFamily="18" charset="0"/>
              </a:rPr>
              <a:t>This theory may be valid for tumors that are directly spread into the venous system (e.g. renal cell tumors with extension to the vena cava) or those that extensively </a:t>
            </a:r>
            <a:r>
              <a:rPr lang="en-US" altLang="ru-RU" dirty="0" smtClean="0">
                <a:latin typeface="Palatino Linotype" panose="02040502050505030304" pitchFamily="18" charset="0"/>
              </a:rPr>
              <a:t>involve</a:t>
            </a:r>
            <a:r>
              <a:rPr lang="sr-Latn-RS" altLang="ru-RU" dirty="0" smtClean="0">
                <a:latin typeface="Palatino Linotype" panose="02040502050505030304" pitchFamily="18" charset="0"/>
              </a:rPr>
              <a:t> </a:t>
            </a:r>
            <a:r>
              <a:rPr lang="en-US" altLang="ru-RU" dirty="0" smtClean="0">
                <a:latin typeface="Palatino Linotype" panose="02040502050505030304" pitchFamily="18" charset="0"/>
              </a:rPr>
              <a:t>local </a:t>
            </a:r>
            <a:r>
              <a:rPr lang="en-US" altLang="ru-RU" dirty="0">
                <a:latin typeface="Palatino Linotype" panose="02040502050505030304" pitchFamily="18" charset="0"/>
              </a:rPr>
              <a:t>venous drainage  (e.g. large hepatocellular carcinoma)</a:t>
            </a:r>
            <a:endParaRPr lang="ru-RU" dirty="0">
              <a:latin typeface="Palatino Linotype" panose="02040502050505030304" pitchFamily="18" charset="0"/>
            </a:endParaRPr>
          </a:p>
          <a:p>
            <a:pPr algn="just"/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The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“</a:t>
            </a:r>
            <a:r>
              <a:rPr lang="en-US" i="1" dirty="0">
                <a:latin typeface="Palatino Linotype" panose="02040502050505030304" pitchFamily="18" charset="0"/>
              </a:rPr>
              <a:t>no touch</a:t>
            </a:r>
            <a:r>
              <a:rPr lang="en-US" dirty="0">
                <a:latin typeface="Palatino Linotype" panose="02040502050505030304" pitchFamily="18" charset="0"/>
              </a:rPr>
              <a:t>” principle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altLang="ru-RU" sz="2400" dirty="0">
                <a:latin typeface="Palatino Linotype" panose="02040502050505030304" pitchFamily="18" charset="0"/>
              </a:rPr>
              <a:t>It has been proven that extensive palpation and manipulation of a colorectal tumor leads to a direct spillage of tumor cells into the lumen of the </a:t>
            </a:r>
            <a:r>
              <a:rPr lang="en-US" altLang="ru-RU" sz="2400" dirty="0" smtClean="0">
                <a:latin typeface="Palatino Linotype" panose="02040502050505030304" pitchFamily="18" charset="0"/>
              </a:rPr>
              <a:t>colon</a:t>
            </a:r>
            <a:endParaRPr lang="sr-Latn-RS" altLang="ru-RU" sz="2400" dirty="0" smtClean="0">
              <a:latin typeface="Palatino Linotype" panose="02040502050505030304" pitchFamily="18" charset="0"/>
            </a:endParaRPr>
          </a:p>
          <a:p>
            <a:pPr algn="just"/>
            <a:endParaRPr lang="ru-RU" sz="2400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ru-RU" sz="2400" dirty="0">
                <a:latin typeface="Palatino Linotype" panose="02040502050505030304" pitchFamily="18" charset="0"/>
              </a:rPr>
              <a:t>One of the ways to reduce this risk was ligation of the proximal and distal lumen of the colon segment with the </a:t>
            </a:r>
            <a:r>
              <a:rPr lang="en-US" altLang="ru-RU" sz="2400" dirty="0" smtClean="0">
                <a:latin typeface="Palatino Linotype" panose="02040502050505030304" pitchFamily="18" charset="0"/>
              </a:rPr>
              <a:t>tumor</a:t>
            </a:r>
            <a:endParaRPr lang="sr-Latn-RS" altLang="ru-RU" sz="2400" dirty="0" smtClean="0">
              <a:latin typeface="Palatino Linotype" panose="02040502050505030304" pitchFamily="18" charset="0"/>
            </a:endParaRPr>
          </a:p>
          <a:p>
            <a:pPr algn="just"/>
            <a:endParaRPr lang="ru-RU" sz="2400" dirty="0">
              <a:latin typeface="Palatino Linotype" panose="02040502050505030304" pitchFamily="18" charset="0"/>
            </a:endParaRPr>
          </a:p>
          <a:p>
            <a:pPr algn="just"/>
            <a:r>
              <a:rPr lang="en-US" sz="2400" dirty="0">
                <a:latin typeface="Palatino Linotype" panose="02040502050505030304" pitchFamily="18" charset="0"/>
              </a:rPr>
              <a:t>These areas are then included in the resection limiting the contract of the tumor cells with the planned anastomoses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1828800"/>
            <a:ext cx="7416800" cy="489585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sr-Cyrl-RS" dirty="0">
                <a:latin typeface="Palatino Linotype" panose="02040502050505030304" pitchFamily="18" charset="0"/>
              </a:rPr>
              <a:t>Types of cancer and localization</a:t>
            </a:r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pPr marL="0" indent="0" algn="ctr">
              <a:buNone/>
            </a:pPr>
            <a:r>
              <a:rPr lang="en-US" altLang="sr-Cyrl-RS" dirty="0">
                <a:latin typeface="Palatino Linotype" panose="02040502050505030304" pitchFamily="18" charset="0"/>
              </a:rPr>
              <a:t>Selection of the adequate local therapy of cancer</a:t>
            </a:r>
          </a:p>
        </p:txBody>
      </p:sp>
      <p:sp>
        <p:nvSpPr>
          <p:cNvPr id="4" name="Down Arrow 3"/>
          <p:cNvSpPr/>
          <p:nvPr/>
        </p:nvSpPr>
        <p:spPr>
          <a:xfrm>
            <a:off x="4038600" y="2362200"/>
            <a:ext cx="609600" cy="2133600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Melanoma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Definite surgery with adequate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margin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s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width is the appropriate modality of local therapy</a:t>
            </a:r>
            <a:r>
              <a:rPr lang="sr-Cyrl-RS" dirty="0">
                <a:latin typeface="Palatino Linotype" panose="02040502050505030304" pitchFamily="18" charset="0"/>
              </a:rPr>
              <a:t>:</a:t>
            </a:r>
          </a:p>
          <a:p>
            <a:pPr lvl="1"/>
            <a:r>
              <a:rPr lang="sr-Cyrl-RS" dirty="0">
                <a:latin typeface="Palatino Linotype" panose="02040502050505030304" pitchFamily="18" charset="0"/>
              </a:rPr>
              <a:t>1 </a:t>
            </a:r>
            <a:r>
              <a:rPr lang="sr-Latn-RS" dirty="0">
                <a:latin typeface="Palatino Linotype" panose="02040502050505030304" pitchFamily="18" charset="0"/>
              </a:rPr>
              <a:t>cm </a:t>
            </a:r>
            <a:r>
              <a:rPr lang="en-US" altLang="sr-Cyrl-RS" dirty="0">
                <a:latin typeface="Palatino Linotype" panose="02040502050505030304" pitchFamily="18" charset="0"/>
              </a:rPr>
              <a:t>margin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for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&lt;1mm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lesion depth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2 cm </a:t>
            </a:r>
            <a:r>
              <a:rPr lang="en-US" altLang="sr-Cyrl-RS" dirty="0">
                <a:latin typeface="Palatino Linotype" panose="02040502050505030304" pitchFamily="18" charset="0"/>
                <a:sym typeface="+mn-ea"/>
              </a:rPr>
              <a:t>margin</a:t>
            </a:r>
            <a:r>
              <a:rPr lang="sr-Cyrl-RS" dirty="0">
                <a:latin typeface="Palatino Linotype" panose="02040502050505030304" pitchFamily="18" charset="0"/>
                <a:sym typeface="+mn-ea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  <a:sym typeface="+mn-ea"/>
              </a:rPr>
              <a:t>for</a:t>
            </a:r>
            <a:r>
              <a:rPr lang="en-US" dirty="0">
                <a:latin typeface="Palatino Linotype" panose="02040502050505030304" pitchFamily="18" charset="0"/>
              </a:rPr>
              <a:t> &gt;1mm </a:t>
            </a:r>
            <a:r>
              <a:rPr lang="en-US" altLang="sr-Cyrl-RS" dirty="0">
                <a:latin typeface="Palatino Linotype" panose="02040502050505030304" pitchFamily="18" charset="0"/>
                <a:sym typeface="+mn-ea"/>
              </a:rPr>
              <a:t>lesion depth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SLN </a:t>
            </a:r>
            <a:r>
              <a:rPr lang="en-US" altLang="sr-Cyrl-RS" dirty="0">
                <a:latin typeface="Palatino Linotype" panose="02040502050505030304" pitchFamily="18" charset="0"/>
              </a:rPr>
              <a:t>biopsy for</a:t>
            </a:r>
            <a:r>
              <a:rPr lang="en-US" dirty="0">
                <a:latin typeface="Palatino Linotype" panose="02040502050505030304" pitchFamily="18" charset="0"/>
              </a:rPr>
              <a:t> &gt;1mm primary </a:t>
            </a:r>
            <a:r>
              <a:rPr lang="en-US" altLang="sr-Cyrl-RS" dirty="0">
                <a:latin typeface="Palatino Linotype" panose="02040502050505030304" pitchFamily="18" charset="0"/>
                <a:sym typeface="+mn-ea"/>
              </a:rPr>
              <a:t>lesion depth</a:t>
            </a: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Metastases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in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SLN </a:t>
            </a:r>
            <a:r>
              <a:rPr lang="sr-Cyrl-RS" dirty="0">
                <a:latin typeface="Palatino Linotype" panose="02040502050505030304" pitchFamily="18" charset="0"/>
              </a:rPr>
              <a:t>– </a:t>
            </a:r>
            <a:r>
              <a:rPr lang="en-US" altLang="sr-Cyrl-RS" dirty="0">
                <a:latin typeface="Palatino Linotype" panose="02040502050505030304" pitchFamily="18" charset="0"/>
              </a:rPr>
              <a:t>Radical dissection of lymph nodes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0600"/>
            <a:ext cx="2103120" cy="195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525"/>
            <a:ext cx="6707187" cy="1143000"/>
          </a:xfrm>
        </p:spPr>
        <p:txBody>
          <a:bodyPr>
            <a:normAutofit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Historical facts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0075" y="1228725"/>
            <a:ext cx="6817995" cy="4998720"/>
          </a:xfrm>
        </p:spPr>
        <p:txBody>
          <a:bodyPr>
            <a:noAutofit/>
          </a:bodyPr>
          <a:lstStyle/>
          <a:p>
            <a:r>
              <a:rPr lang="en-US" altLang="sr-Cyrl-RS" sz="2000" dirty="0">
                <a:latin typeface="Palatino Linotype" panose="02040502050505030304" pitchFamily="18" charset="0"/>
              </a:rPr>
              <a:t>The oldest world document describing cancer com</a:t>
            </a:r>
            <a:r>
              <a:rPr lang="sr-Cyrl-RS" sz="2000" dirty="0">
                <a:latin typeface="Palatino Linotype" panose="02040502050505030304" pitchFamily="18" charset="0"/>
              </a:rPr>
              <a:t>е</a:t>
            </a:r>
            <a:r>
              <a:rPr lang="en-US" altLang="sr-Cyrl-RS" sz="2000" dirty="0">
                <a:latin typeface="Palatino Linotype" panose="02040502050505030304" pitchFamily="18" charset="0"/>
              </a:rPr>
              <a:t>s from Ancient Egypt 1500/1600 BC</a:t>
            </a:r>
            <a:endParaRPr lang="sr-Cyrl-RS" sz="2000" dirty="0">
              <a:latin typeface="Palatino Linotype" panose="02040502050505030304" pitchFamily="18" charset="0"/>
            </a:endParaRPr>
          </a:p>
          <a:p>
            <a:r>
              <a:rPr lang="en-US" sz="2000" dirty="0">
                <a:latin typeface="Palatino Linotype" panose="02040502050505030304" pitchFamily="18" charset="0"/>
              </a:rPr>
              <a:t>400 BC, Hippocrates used the Greek term</a:t>
            </a:r>
            <a:r>
              <a:rPr lang="sr-Cyrl-RS" sz="2000" dirty="0">
                <a:latin typeface="Palatino Linotype" panose="02040502050505030304" pitchFamily="18" charset="0"/>
              </a:rPr>
              <a:t> </a:t>
            </a:r>
            <a:r>
              <a:rPr lang="en-US" altLang="sr-Cyrl-RS" sz="2000" dirty="0">
                <a:latin typeface="Palatino Linotype" panose="02040502050505030304" pitchFamily="18" charset="0"/>
              </a:rPr>
              <a:t>/</a:t>
            </a:r>
            <a:r>
              <a:rPr lang="en-US" sz="2000" i="1" dirty="0" err="1">
                <a:latin typeface="Palatino Linotype" panose="02040502050505030304" pitchFamily="18" charset="0"/>
              </a:rPr>
              <a:t>karcinos</a:t>
            </a:r>
            <a:r>
              <a:rPr lang="en-US" sz="2000" dirty="0">
                <a:latin typeface="Palatino Linotype" panose="02040502050505030304" pitchFamily="18" charset="0"/>
              </a:rPr>
              <a:t> </a:t>
            </a:r>
            <a:r>
              <a:rPr lang="en-US" altLang="sr-Cyrl-RS" sz="2000" dirty="0">
                <a:latin typeface="Palatino Linotype" panose="02040502050505030304" pitchFamily="18" charset="0"/>
              </a:rPr>
              <a:t>to describe a tumor, calling it</a:t>
            </a:r>
            <a:r>
              <a:rPr lang="sr-Cyrl-RS" sz="2000" dirty="0">
                <a:latin typeface="Palatino Linotype" panose="02040502050505030304" pitchFamily="18" charset="0"/>
              </a:rPr>
              <a:t>“</a:t>
            </a:r>
            <a:r>
              <a:rPr lang="en-US" sz="2000" i="1" dirty="0" err="1">
                <a:latin typeface="Palatino Linotype" panose="02040502050505030304" pitchFamily="18" charset="0"/>
              </a:rPr>
              <a:t>karkinos</a:t>
            </a:r>
            <a:r>
              <a:rPr lang="sr-Cyrl-RS" sz="2000" dirty="0">
                <a:latin typeface="Palatino Linotype" panose="02040502050505030304" pitchFamily="18" charset="0"/>
              </a:rPr>
              <a:t>” </a:t>
            </a:r>
          </a:p>
          <a:p>
            <a:r>
              <a:rPr lang="en-US" altLang="sr-Cyrl-RS" sz="2000" dirty="0">
                <a:latin typeface="Palatino Linotype" panose="02040502050505030304" pitchFamily="18" charset="0"/>
              </a:rPr>
              <a:t>Before the year of 1850 the first attempts of resection of cancer</a:t>
            </a:r>
            <a:endParaRPr lang="sr-Cyrl-RS" sz="2000" dirty="0">
              <a:latin typeface="Palatino Linotype" panose="02040502050505030304" pitchFamily="18" charset="0"/>
            </a:endParaRPr>
          </a:p>
          <a:p>
            <a:r>
              <a:rPr lang="sr-Cyrl-RS" sz="2000" dirty="0">
                <a:latin typeface="Palatino Linotype" panose="02040502050505030304" pitchFamily="18" charset="0"/>
              </a:rPr>
              <a:t>1850-1950 – </a:t>
            </a:r>
            <a:r>
              <a:rPr lang="en-US" altLang="sr-Cyrl-RS" sz="2000" dirty="0">
                <a:latin typeface="Palatino Linotype" panose="02040502050505030304" pitchFamily="18" charset="0"/>
              </a:rPr>
              <a:t>development of standard surgical resection tehniques</a:t>
            </a:r>
            <a:endParaRPr lang="sr-Cyrl-RS" sz="2000" dirty="0">
              <a:latin typeface="Palatino Linotype" panose="02040502050505030304" pitchFamily="18" charset="0"/>
            </a:endParaRPr>
          </a:p>
          <a:p>
            <a:r>
              <a:rPr lang="en-US" altLang="sr-Cyrl-RS" sz="2000" dirty="0">
                <a:latin typeface="Palatino Linotype" panose="02040502050505030304" pitchFamily="18" charset="0"/>
                <a:sym typeface="+mn-ea"/>
              </a:rPr>
              <a:t>At the end od the 19th century </a:t>
            </a:r>
            <a:r>
              <a:rPr lang="en-US" sz="2000" i="1" dirty="0">
                <a:latin typeface="Palatino Linotype" panose="02040502050505030304" pitchFamily="18" charset="0"/>
              </a:rPr>
              <a:t>Rudolf </a:t>
            </a:r>
            <a:r>
              <a:rPr lang="en-US" sz="2000" i="1" dirty="0" err="1">
                <a:latin typeface="Palatino Linotype" panose="02040502050505030304" pitchFamily="18" charset="0"/>
              </a:rPr>
              <a:t>Wirchow</a:t>
            </a:r>
            <a:r>
              <a:rPr lang="en-US" sz="2000" i="1" dirty="0">
                <a:latin typeface="Palatino Linotype" panose="02040502050505030304" pitchFamily="18" charset="0"/>
              </a:rPr>
              <a:t> </a:t>
            </a:r>
            <a:r>
              <a:rPr lang="en-US" altLang="sr-Cyrl-RS" sz="2000" dirty="0">
                <a:latin typeface="Palatino Linotype" panose="02040502050505030304" pitchFamily="18" charset="0"/>
              </a:rPr>
              <a:t> recognized that cancer cells arose from normal cells (abnormal proliferation)</a:t>
            </a:r>
            <a:endParaRPr lang="sr-Cyrl-RS" sz="2000" dirty="0">
              <a:latin typeface="Palatino Linotype" panose="02040502050505030304" pitchFamily="18" charset="0"/>
            </a:endParaRPr>
          </a:p>
          <a:p>
            <a:r>
              <a:rPr lang="en-US" altLang="sr-Cyrl-RS" sz="2000" dirty="0">
                <a:latin typeface="Palatino Linotype" panose="02040502050505030304" pitchFamily="18" charset="0"/>
                <a:sym typeface="+mn-ea"/>
              </a:rPr>
              <a:t>In 1914 </a:t>
            </a:r>
            <a:r>
              <a:rPr lang="en-US" sz="2000" i="1" dirty="0" err="1">
                <a:latin typeface="Palatino Linotype" panose="02040502050505030304" pitchFamily="18" charset="0"/>
              </a:rPr>
              <a:t>Teodar</a:t>
            </a:r>
            <a:r>
              <a:rPr lang="en-US" sz="2000" i="1" dirty="0">
                <a:latin typeface="Palatino Linotype" panose="02040502050505030304" pitchFamily="18" charset="0"/>
              </a:rPr>
              <a:t> </a:t>
            </a:r>
            <a:r>
              <a:rPr lang="en-US" sz="2000" i="1" dirty="0" err="1">
                <a:latin typeface="Palatino Linotype" panose="02040502050505030304" pitchFamily="18" charset="0"/>
              </a:rPr>
              <a:t>Boveri</a:t>
            </a:r>
            <a:r>
              <a:rPr lang="en-US" sz="2000" i="1" dirty="0">
                <a:latin typeface="Palatino Linotype" panose="02040502050505030304" pitchFamily="18" charset="0"/>
              </a:rPr>
              <a:t>  </a:t>
            </a:r>
            <a:r>
              <a:rPr lang="sr-Cyrl-RS" sz="2000" dirty="0">
                <a:latin typeface="Palatino Linotype" panose="02040502050505030304" pitchFamily="18" charset="0"/>
              </a:rPr>
              <a:t> </a:t>
            </a:r>
            <a:r>
              <a:rPr lang="en-US" altLang="sr-Cyrl-RS" sz="2000" dirty="0">
                <a:latin typeface="Palatino Linotype" panose="02040502050505030304" pitchFamily="18" charset="0"/>
              </a:rPr>
              <a:t>recognized the importance of chromosomal aberrations for the formation of cancer cells</a:t>
            </a:r>
            <a:endParaRPr lang="sr-Cyrl-RS" sz="2000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Colorectal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5 cm</a:t>
            </a:r>
            <a:r>
              <a:rPr lang="sr-Cyrl-RS" sz="2400" dirty="0">
                <a:latin typeface="Palatino Linotype" panose="02040502050505030304" pitchFamily="18" charset="0"/>
              </a:rPr>
              <a:t> </a:t>
            </a:r>
            <a:r>
              <a:rPr lang="en-US" altLang="sr-Cyrl-RS" sz="2400" dirty="0">
                <a:latin typeface="Palatino Linotype" panose="02040502050505030304" pitchFamily="18" charset="0"/>
              </a:rPr>
              <a:t>margins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sz="2400" dirty="0">
                <a:latin typeface="Palatino Linotype" panose="02040502050505030304" pitchFamily="18" charset="0"/>
              </a:rPr>
              <a:t>1 cm</a:t>
            </a:r>
            <a:r>
              <a:rPr lang="sr-Cyrl-RS" sz="2400" dirty="0">
                <a:latin typeface="Palatino Linotype" panose="02040502050505030304" pitchFamily="18" charset="0"/>
              </a:rPr>
              <a:t> </a:t>
            </a:r>
            <a:r>
              <a:rPr lang="en-US" altLang="sr-Cyrl-RS" sz="2400" dirty="0">
                <a:latin typeface="Palatino Linotype" panose="02040502050505030304" pitchFamily="18" charset="0"/>
              </a:rPr>
              <a:t>for low rectal cancer after </a:t>
            </a:r>
            <a:r>
              <a:rPr lang="sr-Latn-RS" altLang="sr-Cyrl-RS" sz="2400" dirty="0" smtClean="0">
                <a:latin typeface="Palatino Linotype" panose="02040502050505030304" pitchFamily="18" charset="0"/>
              </a:rPr>
              <a:t>chemo-radiation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>
                <a:latin typeface="Palatino Linotype" panose="02040502050505030304" pitchFamily="18" charset="0"/>
              </a:rPr>
              <a:t>Remove the main vascular pedicle with lymph nodes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sz="2400" dirty="0">
                <a:latin typeface="Palatino Linotype" panose="02040502050505030304" pitchFamily="18" charset="0"/>
              </a:rPr>
              <a:t>Similar survival laparoscopy </a:t>
            </a:r>
            <a:r>
              <a:rPr lang="en-US" sz="2400" dirty="0" smtClean="0">
                <a:latin typeface="Palatino Linotype" panose="02040502050505030304" pitchFamily="18" charset="0"/>
              </a:rPr>
              <a:t>vs </a:t>
            </a:r>
            <a:r>
              <a:rPr lang="en-US" sz="2400" dirty="0">
                <a:latin typeface="Palatino Linotype" panose="02040502050505030304" pitchFamily="18" charset="0"/>
              </a:rPr>
              <a:t>open surgery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6710"/>
            <a:ext cx="3657600" cy="2320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Stomach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Palatino Linotype" panose="02040502050505030304" pitchFamily="18" charset="0"/>
              </a:rPr>
              <a:t>5 cm</a:t>
            </a:r>
            <a:r>
              <a:rPr lang="sr-Cyrl-RS" sz="2400" dirty="0">
                <a:latin typeface="Palatino Linotype" panose="02040502050505030304" pitchFamily="18" charset="0"/>
              </a:rPr>
              <a:t> </a:t>
            </a:r>
            <a:r>
              <a:rPr lang="en-US" altLang="sr-Cyrl-RS" sz="2400" dirty="0">
                <a:latin typeface="Palatino Linotype" panose="02040502050505030304" pitchFamily="18" charset="0"/>
              </a:rPr>
              <a:t>margins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>
                <a:latin typeface="Palatino Linotype" panose="02040502050505030304" pitchFamily="18" charset="0"/>
              </a:rPr>
              <a:t>Remove the main of vascular pedicle with lymph nodes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>
                <a:latin typeface="Palatino Linotype" panose="02040502050505030304" pitchFamily="18" charset="0"/>
              </a:rPr>
              <a:t>Splenectomy is not indicated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sz="2400" dirty="0">
                <a:latin typeface="Palatino Linotype" panose="02040502050505030304" pitchFamily="18" charset="0"/>
              </a:rPr>
              <a:t>D2</a:t>
            </a:r>
            <a:r>
              <a:rPr lang="sr-Cyrl-RS" sz="2400" dirty="0">
                <a:latin typeface="Palatino Linotype" panose="02040502050505030304" pitchFamily="18" charset="0"/>
              </a:rPr>
              <a:t> </a:t>
            </a:r>
            <a:r>
              <a:rPr lang="en-US" altLang="sr-Cyrl-RS" sz="2400" dirty="0">
                <a:latin typeface="Palatino Linotype" panose="02040502050505030304" pitchFamily="18" charset="0"/>
              </a:rPr>
              <a:t>dissections - no benefit in survival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endParaRPr lang="sr-Cyrl-RS" sz="2400" dirty="0">
              <a:latin typeface="Palatino Linotype" panose="02040502050505030304" pitchFamily="18" charset="0"/>
            </a:endParaRPr>
          </a:p>
          <a:p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591050"/>
            <a:ext cx="2428875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191001"/>
            <a:ext cx="2560320" cy="258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Pancreatic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6600" y="1600200"/>
            <a:ext cx="5410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ru-RU" dirty="0">
                <a:latin typeface="Palatino Linotype" panose="02040502050505030304" pitchFamily="18" charset="0"/>
              </a:rPr>
              <a:t>Resectability- as assested by the surgeon</a:t>
            </a:r>
            <a:endParaRPr lang="ru-RU" dirty="0">
              <a:latin typeface="Palatino Linotype" panose="02040502050505030304" pitchFamily="18" charset="0"/>
            </a:endParaRPr>
          </a:p>
          <a:p>
            <a:r>
              <a:rPr lang="en-US" altLang="ru-RU" dirty="0">
                <a:latin typeface="Palatino Linotype" panose="02040502050505030304" pitchFamily="18" charset="0"/>
              </a:rPr>
              <a:t>Contraindications include infiltration of the celiac trunk, superior mesenteric and hepatic arteries</a:t>
            </a:r>
            <a:endParaRPr lang="ru-RU" dirty="0">
              <a:latin typeface="Palatino Linotype" panose="02040502050505030304" pitchFamily="18" charset="0"/>
            </a:endParaRPr>
          </a:p>
          <a:p>
            <a:r>
              <a:rPr lang="en-US" altLang="ru-RU" dirty="0">
                <a:latin typeface="Palatino Linotype" panose="02040502050505030304" pitchFamily="18" charset="0"/>
              </a:rPr>
              <a:t>Relative contraindications include infiltration of portal veins or positive lymph nodes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2525"/>
            <a:ext cx="238125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3943350"/>
            <a:ext cx="2771775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Sarcomas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sr-Cyrl-RS" sz="2400" dirty="0">
                <a:latin typeface="Palatino Linotype" panose="02040502050505030304" pitchFamily="18" charset="0"/>
              </a:rPr>
              <a:t>Margins</a:t>
            </a:r>
            <a:r>
              <a:rPr lang="sr-Cyrl-RS" sz="2400" dirty="0">
                <a:latin typeface="Palatino Linotype" panose="02040502050505030304" pitchFamily="18" charset="0"/>
              </a:rPr>
              <a:t> 1-2</a:t>
            </a:r>
            <a:r>
              <a:rPr lang="en-US" sz="2400" dirty="0">
                <a:latin typeface="Palatino Linotype" panose="02040502050505030304" pitchFamily="18" charset="0"/>
              </a:rPr>
              <a:t>cm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>
                <a:latin typeface="Palatino Linotype" panose="02040502050505030304" pitchFamily="18" charset="0"/>
              </a:rPr>
              <a:t>Preservation of neurovascular structure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 smtClean="0">
                <a:latin typeface="Palatino Linotype" panose="02040502050505030304" pitchFamily="18" charset="0"/>
              </a:rPr>
              <a:t>No </a:t>
            </a:r>
            <a:r>
              <a:rPr lang="en-US" altLang="sr-Cyrl-RS" sz="2400" dirty="0">
                <a:latin typeface="Palatino Linotype" panose="02040502050505030304" pitchFamily="18" charset="0"/>
              </a:rPr>
              <a:t>need for lymphadenectomy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>
                <a:latin typeface="Palatino Linotype" panose="02040502050505030304" pitchFamily="18" charset="0"/>
              </a:rPr>
              <a:t>Radiation reduces local recurrence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>
                <a:latin typeface="Palatino Linotype" panose="02040502050505030304" pitchFamily="18" charset="0"/>
              </a:rPr>
              <a:t>Chemotherapy- limited effect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3017520" cy="2332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Carcinoids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sr-Cyrl-RS" sz="2400" dirty="0">
                <a:latin typeface="Palatino Linotype" panose="02040502050505030304" pitchFamily="18" charset="0"/>
              </a:rPr>
              <a:t>Slow- growing </a:t>
            </a:r>
            <a:r>
              <a:rPr lang="sr-Latn-RS" altLang="sr-Cyrl-RS" sz="2400" dirty="0" smtClean="0">
                <a:latin typeface="Palatino Linotype" panose="02040502050505030304" pitchFamily="18" charset="0"/>
              </a:rPr>
              <a:t>lesions</a:t>
            </a:r>
            <a:endParaRPr lang="en-US" alt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>
                <a:latin typeface="Palatino Linotype" panose="02040502050505030304" pitchFamily="18" charset="0"/>
              </a:rPr>
              <a:t>Surgery for symptoms of obstruction , hormonal stimulation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altLang="sr-Cyrl-RS" sz="2400" dirty="0">
                <a:latin typeface="Palatino Linotype" panose="02040502050505030304" pitchFamily="18" charset="0"/>
              </a:rPr>
              <a:t>Cytoreductive surgery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sz="2400" dirty="0">
                <a:latin typeface="Palatino Linotype" panose="02040502050505030304" pitchFamily="18" charset="0"/>
              </a:rPr>
              <a:t>&lt;1 cm</a:t>
            </a:r>
            <a:r>
              <a:rPr lang="sr-Cyrl-RS" sz="2400" dirty="0">
                <a:latin typeface="Palatino Linotype" panose="02040502050505030304" pitchFamily="18" charset="0"/>
              </a:rPr>
              <a:t>- </a:t>
            </a:r>
            <a:r>
              <a:rPr lang="en-US" altLang="sr-Cyrl-RS" sz="2400" dirty="0">
                <a:latin typeface="Palatino Linotype" panose="02040502050505030304" pitchFamily="18" charset="0"/>
              </a:rPr>
              <a:t>remove only the tumor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r>
              <a:rPr lang="en-US" sz="2400" dirty="0">
                <a:latin typeface="Palatino Linotype" panose="02040502050505030304" pitchFamily="18" charset="0"/>
              </a:rPr>
              <a:t>&gt;2 cm </a:t>
            </a:r>
            <a:r>
              <a:rPr lang="sr-Cyrl-RS" sz="2400" dirty="0">
                <a:latin typeface="Palatino Linotype" panose="02040502050505030304" pitchFamily="18" charset="0"/>
              </a:rPr>
              <a:t>– </a:t>
            </a:r>
            <a:r>
              <a:rPr lang="en-US" altLang="sr-Cyrl-RS" sz="2400" dirty="0">
                <a:latin typeface="Palatino Linotype" panose="02040502050505030304" pitchFamily="18" charset="0"/>
              </a:rPr>
              <a:t>remove both tumor and lymph nodes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362450"/>
            <a:ext cx="352425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Liver tumors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8440" y="1600200"/>
            <a:ext cx="592836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>
                <a:latin typeface="Palatino Linotype" panose="02040502050505030304" pitchFamily="18" charset="0"/>
              </a:rPr>
              <a:t>Primary vs metastatic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sz="2400" dirty="0">
                <a:latin typeface="Palatino Linotype" panose="02040502050505030304" pitchFamily="18" charset="0"/>
              </a:rPr>
              <a:t>Resectability</a:t>
            </a:r>
            <a:r>
              <a:rPr lang="sr-Cyrl-RS" sz="2400" dirty="0">
                <a:latin typeface="Palatino Linotype" panose="02040502050505030304" pitchFamily="18" charset="0"/>
              </a:rPr>
              <a:t>:</a:t>
            </a:r>
          </a:p>
          <a:p>
            <a:pPr lvl="1" algn="just"/>
            <a:r>
              <a:rPr lang="en-US" altLang="sr-Cyrl-RS" sz="2000" dirty="0">
                <a:latin typeface="Palatino Linotype" panose="02040502050505030304" pitchFamily="18" charset="0"/>
              </a:rPr>
              <a:t>Surgeon’s assessment</a:t>
            </a:r>
            <a:endParaRPr lang="sr-Cyrl-RS" sz="2000" dirty="0">
              <a:latin typeface="Palatino Linotype" panose="02040502050505030304" pitchFamily="18" charset="0"/>
            </a:endParaRPr>
          </a:p>
          <a:p>
            <a:pPr lvl="1" algn="just"/>
            <a:r>
              <a:rPr lang="en-US" altLang="sr-Cyrl-RS" sz="2000" dirty="0">
                <a:latin typeface="Palatino Linotype" panose="02040502050505030304" pitchFamily="18" charset="0"/>
              </a:rPr>
              <a:t>Defined by what remains (not by what can be removed</a:t>
            </a:r>
            <a:r>
              <a:rPr lang="sr-Cyrl-RS" sz="2000" dirty="0">
                <a:latin typeface="Palatino Linotype" panose="02040502050505030304" pitchFamily="18" charset="0"/>
              </a:rPr>
              <a:t>)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276353"/>
            <a:ext cx="2834640" cy="2744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964" y="4039609"/>
            <a:ext cx="3474720" cy="2488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021136"/>
            <a:ext cx="3931920" cy="260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7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Rhabdomyosarcoma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Use of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n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eo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-adjuvant </a:t>
            </a:r>
            <a:r>
              <a:rPr lang="en-US" altLang="sr-Cyrl-RS" dirty="0">
                <a:latin typeface="Palatino Linotype" panose="02040502050505030304" pitchFamily="18" charset="0"/>
              </a:rPr>
              <a:t>therapy</a:t>
            </a:r>
            <a:endParaRPr lang="sr-Cyrl-RS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sr-Cyrl-RS" dirty="0">
              <a:latin typeface="Palatino Linotype" panose="02040502050505030304" pitchFamily="18" charset="0"/>
            </a:endParaRPr>
          </a:p>
          <a:p>
            <a:pPr algn="r"/>
            <a:r>
              <a:rPr lang="en-US" altLang="sr-Cyrl-RS" sz="2400" dirty="0">
                <a:latin typeface="Palatino Linotype" panose="02040502050505030304" pitchFamily="18" charset="0"/>
              </a:rPr>
              <a:t>Only surgery followed by 5-year survival 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marL="0" indent="0" algn="r">
              <a:buNone/>
            </a:pPr>
            <a:r>
              <a:rPr lang="sr-Cyrl-RS" sz="2400" dirty="0">
                <a:latin typeface="Palatino Linotype" panose="02040502050505030304" pitchFamily="18" charset="0"/>
              </a:rPr>
              <a:t>10-20%</a:t>
            </a:r>
          </a:p>
          <a:p>
            <a:pPr algn="r"/>
            <a:r>
              <a:rPr lang="en-US" altLang="sr-Cyrl-RS" sz="2400" dirty="0" smtClean="0">
                <a:latin typeface="Palatino Linotype" panose="02040502050505030304" pitchFamily="18" charset="0"/>
              </a:rPr>
              <a:t>N</a:t>
            </a:r>
            <a:r>
              <a:rPr lang="sr-Latn-RS" altLang="sr-Cyrl-RS" sz="2400" dirty="0" smtClean="0">
                <a:latin typeface="Palatino Linotype" panose="02040502050505030304" pitchFamily="18" charset="0"/>
              </a:rPr>
              <a:t>eo</a:t>
            </a:r>
            <a:r>
              <a:rPr lang="en-US" altLang="sr-Cyrl-RS" sz="2400" dirty="0" smtClean="0">
                <a:latin typeface="Palatino Linotype" panose="02040502050505030304" pitchFamily="18" charset="0"/>
              </a:rPr>
              <a:t>-adjuvant </a:t>
            </a:r>
            <a:r>
              <a:rPr lang="en-US" altLang="sr-Cyrl-RS" sz="2400" dirty="0" err="1" smtClean="0">
                <a:latin typeface="Palatino Linotype" panose="02040502050505030304" pitchFamily="18" charset="0"/>
              </a:rPr>
              <a:t>chemoradiation</a:t>
            </a:r>
            <a:r>
              <a:rPr lang="en-US" altLang="sr-Cyrl-RS" sz="2400" dirty="0">
                <a:latin typeface="Palatino Linotype" panose="02040502050505030304" pitchFamily="18" charset="0"/>
              </a:rPr>
              <a:t>, 5-year survival</a:t>
            </a:r>
            <a:endParaRPr lang="sr-Cyrl-RS" sz="2400" dirty="0">
              <a:latin typeface="Palatino Linotype" panose="02040502050505030304" pitchFamily="18" charset="0"/>
            </a:endParaRPr>
          </a:p>
          <a:p>
            <a:pPr marL="0" indent="0" algn="r">
              <a:buNone/>
            </a:pPr>
            <a:r>
              <a:rPr lang="sr-Cyrl-RS" sz="2400" dirty="0">
                <a:latin typeface="Palatino Linotype" panose="02040502050505030304" pitchFamily="18" charset="0"/>
              </a:rPr>
              <a:t>80%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28548"/>
            <a:ext cx="4023360" cy="252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Cancer surgery and resectability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Assessment of resectability based on</a:t>
            </a:r>
            <a:r>
              <a:rPr lang="sr-Cyrl-RS" dirty="0">
                <a:latin typeface="Palatino Linotype" panose="02040502050505030304" pitchFamily="18" charset="0"/>
              </a:rPr>
              <a:t>:</a:t>
            </a:r>
          </a:p>
          <a:p>
            <a:pPr lvl="1"/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evaluation of tumor characteristics with the help of diagnostic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tests</a:t>
            </a:r>
            <a:r>
              <a:rPr lang="sr-Cyrl-RS" dirty="0" smtClean="0">
                <a:latin typeface="Palatino Linotype" panose="02040502050505030304" pitchFamily="18" charset="0"/>
              </a:rPr>
              <a:t> 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existance of local and/or distant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disease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 smtClean="0">
                <a:latin typeface="Palatino Linotype" panose="02040502050505030304" pitchFamily="18" charset="0"/>
              </a:rPr>
              <a:t>age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 smtClean="0">
                <a:latin typeface="Palatino Linotype" panose="02040502050505030304" pitchFamily="18" charset="0"/>
              </a:rPr>
              <a:t>comorbidity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functional status and laboratory findings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risk-benefit of surgery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Cytoreductive surgery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143000"/>
            <a:ext cx="5105400" cy="5602187"/>
          </a:xfrm>
        </p:spPr>
        <p:txBody>
          <a:bodyPr>
            <a:normAutofit fontScale="62500" lnSpcReduction="20000"/>
          </a:bodyPr>
          <a:lstStyle/>
          <a:p>
            <a:r>
              <a:rPr lang="sr-Latn-RS" altLang="sr-Cyrl-RS" dirty="0" smtClean="0">
                <a:latin typeface="Palatino Linotype" panose="02040502050505030304" pitchFamily="18" charset="0"/>
              </a:rPr>
              <a:t>E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xtensive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local spread of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cancer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 is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contraindication </a:t>
            </a:r>
            <a:r>
              <a:rPr lang="en-US" altLang="sr-Cyrl-RS" dirty="0">
                <a:latin typeface="Palatino Linotype" panose="02040502050505030304" pitchFamily="18" charset="0"/>
              </a:rPr>
              <a:t>for radical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intervention</a:t>
            </a:r>
            <a:endParaRPr lang="sr-Latn-RS" altLang="sr-Cyrl-RS" dirty="0" smtClean="0">
              <a:latin typeface="Palatino Linotype" panose="02040502050505030304" pitchFamily="18" charset="0"/>
            </a:endParaRPr>
          </a:p>
          <a:p>
            <a:endParaRPr lang="sr-Latn-RS" alt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 smtClean="0">
                <a:latin typeface="Palatino Linotype" panose="02040502050505030304" pitchFamily="18" charset="0"/>
              </a:rPr>
              <a:t>Partial </a:t>
            </a:r>
            <a:r>
              <a:rPr lang="en-US" altLang="sr-Cyrl-RS" dirty="0">
                <a:latin typeface="Palatino Linotype" panose="02040502050505030304" pitchFamily="18" charset="0"/>
              </a:rPr>
              <a:t>surgical resection of a tumor mass in certain types of cancer improves the effectiveness of other treatment modalities in the control of residual  </a:t>
            </a:r>
            <a:r>
              <a:rPr lang="en-US" altLang="sr-Cyrl-RS" dirty="0" err="1">
                <a:latin typeface="Palatino Linotype" panose="02040502050505030304" pitchFamily="18" charset="0"/>
              </a:rPr>
              <a:t>unresectable</a:t>
            </a:r>
            <a:r>
              <a:rPr lang="en-US" alt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tumor</a:t>
            </a:r>
            <a:endParaRPr lang="sr-Latn-RS" altLang="sr-Cyrl-RS" dirty="0" smtClean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vi-VN" dirty="0">
                <a:latin typeface="Palatino Linotype" panose="02040502050505030304" pitchFamily="18" charset="0"/>
              </a:rPr>
              <a:t>It is considered </a:t>
            </a:r>
            <a:r>
              <a:rPr lang="sr-Latn-RS" altLang="vi-VN" dirty="0" smtClean="0">
                <a:latin typeface="Palatino Linotype" panose="02040502050505030304" pitchFamily="18" charset="0"/>
              </a:rPr>
              <a:t>that </a:t>
            </a:r>
            <a:r>
              <a:rPr lang="en-US" altLang="vi-VN" dirty="0" smtClean="0">
                <a:latin typeface="Palatino Linotype" panose="02040502050505030304" pitchFamily="18" charset="0"/>
              </a:rPr>
              <a:t>intraperitoneal </a:t>
            </a:r>
            <a:r>
              <a:rPr lang="en-US" altLang="vi-VN" dirty="0">
                <a:latin typeface="Palatino Linotype" panose="02040502050505030304" pitchFamily="18" charset="0"/>
              </a:rPr>
              <a:t>chemotherapy is not effective  in eradication of </a:t>
            </a:r>
            <a:r>
              <a:rPr lang="sr-Latn-RS" altLang="vi-VN" dirty="0" smtClean="0">
                <a:latin typeface="Palatino Linotype" panose="02040502050505030304" pitchFamily="18" charset="0"/>
              </a:rPr>
              <a:t>lesions</a:t>
            </a:r>
            <a:r>
              <a:rPr lang="en-US" altLang="vi-VN" dirty="0" smtClean="0">
                <a:latin typeface="Palatino Linotype" panose="02040502050505030304" pitchFamily="18" charset="0"/>
              </a:rPr>
              <a:t> </a:t>
            </a:r>
            <a:r>
              <a:rPr lang="en-US" altLang="vi-VN" dirty="0">
                <a:latin typeface="Palatino Linotype" panose="02040502050505030304" pitchFamily="18" charset="0"/>
              </a:rPr>
              <a:t>larger than </a:t>
            </a:r>
            <a:r>
              <a:rPr lang="en-US" altLang="vi-VN" dirty="0" smtClean="0">
                <a:latin typeface="Palatino Linotype" panose="02040502050505030304" pitchFamily="18" charset="0"/>
              </a:rPr>
              <a:t>2.5cm</a:t>
            </a:r>
            <a:endParaRPr lang="sr-Latn-RS" altLang="vi-VN" dirty="0" smtClean="0">
              <a:latin typeface="Palatino Linotype" panose="02040502050505030304" pitchFamily="18" charset="0"/>
            </a:endParaRPr>
          </a:p>
          <a:p>
            <a:r>
              <a:rPr lang="en-US" altLang="vi-VN" dirty="0" smtClean="0">
                <a:latin typeface="Palatino Linotype" panose="02040502050505030304" pitchFamily="18" charset="0"/>
              </a:rPr>
              <a:t> </a:t>
            </a:r>
            <a:endParaRPr lang="sr-Latn-RS" dirty="0">
              <a:latin typeface="Palatino Linotype" panose="02040502050505030304" pitchFamily="18" charset="0"/>
            </a:endParaRPr>
          </a:p>
          <a:p>
            <a:r>
              <a:rPr lang="en-US" altLang="vi-VN" dirty="0">
                <a:latin typeface="Palatino Linotype" panose="02040502050505030304" pitchFamily="18" charset="0"/>
              </a:rPr>
              <a:t>It is achieved by a process peritonectomies  and en-block resection of visceral organs, where it is </a:t>
            </a:r>
            <a:r>
              <a:rPr lang="en-US" altLang="vi-VN" dirty="0" smtClean="0">
                <a:latin typeface="Palatino Linotype" panose="02040502050505030304" pitchFamily="18" charset="0"/>
              </a:rPr>
              <a:t>necessary</a:t>
            </a:r>
            <a:endParaRPr lang="sr-Latn-RS" altLang="vi-VN" dirty="0" smtClean="0">
              <a:latin typeface="Palatino Linotype" panose="02040502050505030304" pitchFamily="18" charset="0"/>
            </a:endParaRPr>
          </a:p>
          <a:p>
            <a:endParaRPr lang="vi-VN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It is combined with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HIPEC - </a:t>
            </a:r>
            <a:r>
              <a:rPr lang="en-US" i="1" dirty="0" err="1">
                <a:latin typeface="Palatino Linotype" panose="02040502050505030304" pitchFamily="18" charset="0"/>
              </a:rPr>
              <a:t>Hyperthermic</a:t>
            </a:r>
            <a:r>
              <a:rPr lang="en-US" i="1" dirty="0">
                <a:latin typeface="Palatino Linotype" panose="02040502050505030304" pitchFamily="18" charset="0"/>
              </a:rPr>
              <a:t> </a:t>
            </a:r>
            <a:r>
              <a:rPr lang="en-US" i="1" dirty="0" err="1">
                <a:latin typeface="Palatino Linotype" panose="02040502050505030304" pitchFamily="18" charset="0"/>
              </a:rPr>
              <a:t>Intraperitoneal</a:t>
            </a:r>
            <a:r>
              <a:rPr lang="en-US" i="1" dirty="0">
                <a:latin typeface="Palatino Linotype" panose="02040502050505030304" pitchFamily="18" charset="0"/>
              </a:rPr>
              <a:t> Chemotherapy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" y="1663581"/>
            <a:ext cx="3657600" cy="250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" y="4172693"/>
            <a:ext cx="3657601" cy="2205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1316593"/>
            <a:ext cx="176847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Ovarian cancer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0" y="6375855"/>
            <a:ext cx="161607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Palatino Linotype" panose="02040502050505030304" pitchFamily="18" charset="0"/>
              </a:rPr>
              <a:t>Burkitt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lymph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r-Latn-RS" dirty="0"/>
              <a:t>Exeresis of small pelvis</a:t>
            </a:r>
          </a:p>
        </p:txBody>
      </p:sp>
      <p:pic>
        <p:nvPicPr>
          <p:cNvPr id="2050" name="Picture 2" descr="Pelvic exenteration for recurrent gynaecological cancer after radiotherapy  - Kolomainen - 2017 - The Obstetrician &amp;amp; Gynaecologist - Wiley Online  Librar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126" y="1828800"/>
            <a:ext cx="3744874" cy="320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elvic Exenteration Specimens | SpringerLin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96880"/>
            <a:ext cx="3652837" cy="405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Historical facts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175" y="1600200"/>
            <a:ext cx="6778625" cy="4876800"/>
          </a:xfrm>
        </p:spPr>
        <p:txBody>
          <a:bodyPr>
            <a:normAutofit fontScale="62500" lnSpcReduction="20000"/>
          </a:bodyPr>
          <a:lstStyle/>
          <a:p>
            <a:r>
              <a:rPr lang="en-US" i="1" dirty="0" err="1">
                <a:latin typeface="Palatino Linotype" panose="02040502050505030304" pitchFamily="18" charset="0"/>
              </a:rPr>
              <a:t>Celsus</a:t>
            </a:r>
            <a:r>
              <a:rPr lang="en-US" dirty="0">
                <a:latin typeface="Palatino Linotype" panose="02040502050505030304" pitchFamily="18" charset="0"/>
              </a:rPr>
              <a:t>,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a Roman doctor believed that the cancer was an incurable disease and the threatment was often more harmful than 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th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e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disease itselft.</a:t>
            </a:r>
            <a:endParaRPr lang="sr-Cyrl-RS" dirty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The century of surgeons </a:t>
            </a:r>
            <a:r>
              <a:rPr lang="sr-Cyrl-RS" dirty="0">
                <a:latin typeface="Palatino Linotype" panose="02040502050505030304" pitchFamily="18" charset="0"/>
              </a:rPr>
              <a:t> (1840-1940) - </a:t>
            </a:r>
            <a:r>
              <a:rPr lang="en-US" altLang="sr-Cyrl-RS" dirty="0">
                <a:latin typeface="Palatino Linotype" panose="02040502050505030304" pitchFamily="18" charset="0"/>
              </a:rPr>
              <a:t>the development of modern surgical oncology: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The discovery of general anesthesia </a:t>
            </a:r>
            <a:r>
              <a:rPr lang="sr-Cyrl-RS" dirty="0">
                <a:latin typeface="Palatino Linotype" panose="02040502050505030304" pitchFamily="18" charset="0"/>
              </a:rPr>
              <a:t> (1840)</a:t>
            </a: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Antiseptics</a:t>
            </a:r>
            <a:r>
              <a:rPr lang="sr-Cyrl-RS" dirty="0">
                <a:latin typeface="Palatino Linotype" panose="02040502050505030304" pitchFamily="18" charset="0"/>
              </a:rPr>
              <a:t> (1860)</a:t>
            </a: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Technical progress </a:t>
            </a:r>
            <a:endParaRPr lang="sr-Cyrl-RS" dirty="0">
              <a:latin typeface="Palatino Linotype" panose="02040502050505030304" pitchFamily="18" charset="0"/>
            </a:endParaRPr>
          </a:p>
          <a:p>
            <a:pPr marL="457200" lvl="1" indent="0">
              <a:buNone/>
            </a:pP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The pioneers of sugical oncology</a:t>
            </a:r>
            <a:r>
              <a:rPr lang="sr-Cyrl-RS" dirty="0">
                <a:latin typeface="Palatino Linotype" panose="02040502050505030304" pitchFamily="18" charset="0"/>
              </a:rPr>
              <a:t>:</a:t>
            </a:r>
          </a:p>
          <a:p>
            <a:pPr lvl="1"/>
            <a:r>
              <a:rPr lang="en-US" i="1" dirty="0">
                <a:latin typeface="Palatino Linotype" panose="02040502050505030304" pitchFamily="18" charset="0"/>
              </a:rPr>
              <a:t>Moore</a:t>
            </a:r>
            <a:r>
              <a:rPr lang="en-US" dirty="0"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and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i="1" dirty="0">
                <a:latin typeface="Palatino Linotype" panose="02040502050505030304" pitchFamily="18" charset="0"/>
              </a:rPr>
              <a:t>Halsted</a:t>
            </a:r>
            <a:r>
              <a:rPr lang="sr-Cyrl-RS" dirty="0">
                <a:latin typeface="Palatino Linotype" panose="02040502050505030304" pitchFamily="18" charset="0"/>
              </a:rPr>
              <a:t>- </a:t>
            </a:r>
            <a:r>
              <a:rPr lang="en-US" altLang="sr-Cyrl-RS" dirty="0">
                <a:latin typeface="Palatino Linotype" panose="02040502050505030304" pitchFamily="18" charset="0"/>
              </a:rPr>
              <a:t>radical breast cancer surgery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i="1" dirty="0">
                <a:latin typeface="Palatino Linotype" panose="02040502050505030304" pitchFamily="18" charset="0"/>
              </a:rPr>
              <a:t>Kocher</a:t>
            </a:r>
            <a:r>
              <a:rPr lang="sr-Cyrl-RS" dirty="0">
                <a:latin typeface="Palatino Linotype" panose="02040502050505030304" pitchFamily="18" charset="0"/>
              </a:rPr>
              <a:t>- </a:t>
            </a:r>
            <a:r>
              <a:rPr lang="en-US" altLang="sr-Cyrl-RS" dirty="0">
                <a:latin typeface="Palatino Linotype" panose="02040502050505030304" pitchFamily="18" charset="0"/>
              </a:rPr>
              <a:t>thyroid surgery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i="1" dirty="0">
                <a:latin typeface="Palatino Linotype" panose="02040502050505030304" pitchFamily="18" charset="0"/>
              </a:rPr>
              <a:t>Miles</a:t>
            </a:r>
            <a:r>
              <a:rPr lang="sr-Cyrl-RS" dirty="0">
                <a:latin typeface="Palatino Linotype" panose="02040502050505030304" pitchFamily="18" charset="0"/>
              </a:rPr>
              <a:t>-</a:t>
            </a:r>
            <a:r>
              <a:rPr lang="en-US" altLang="sr-Cyrl-RS" dirty="0">
                <a:latin typeface="Palatino Linotype" panose="02040502050505030304" pitchFamily="18" charset="0"/>
              </a:rPr>
              <a:t>abdomino-perineal rectal resection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i="1" dirty="0" err="1">
                <a:latin typeface="Palatino Linotype" panose="02040502050505030304" pitchFamily="18" charset="0"/>
              </a:rPr>
              <a:t>Dr</a:t>
            </a:r>
            <a:r>
              <a:rPr lang="en-US" i="1" dirty="0">
                <a:latin typeface="Palatino Linotype" panose="02040502050505030304" pitchFamily="18" charset="0"/>
              </a:rPr>
              <a:t> Christian Albert Theodor </a:t>
            </a:r>
            <a:r>
              <a:rPr lang="en-US" i="1" dirty="0" err="1">
                <a:latin typeface="Palatino Linotype" panose="02040502050505030304" pitchFamily="18" charset="0"/>
              </a:rPr>
              <a:t>Billroth</a:t>
            </a:r>
            <a:r>
              <a:rPr lang="en-US" i="1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from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Germany</a:t>
            </a:r>
            <a:r>
              <a:rPr lang="en-US" dirty="0">
                <a:latin typeface="Palatino Linotype" panose="02040502050505030304" pitchFamily="18" charset="0"/>
              </a:rPr>
              <a:t>, </a:t>
            </a:r>
            <a:r>
              <a:rPr lang="en-US" i="1" dirty="0" err="1">
                <a:latin typeface="Palatino Linotype" panose="02040502050505030304" pitchFamily="18" charset="0"/>
              </a:rPr>
              <a:t>Dr</a:t>
            </a:r>
            <a:r>
              <a:rPr lang="en-US" i="1" dirty="0">
                <a:latin typeface="Palatino Linotype" panose="02040502050505030304" pitchFamily="18" charset="0"/>
              </a:rPr>
              <a:t> W. Sampson </a:t>
            </a:r>
            <a:r>
              <a:rPr lang="en-US" dirty="0">
                <a:latin typeface="Palatino Linotype" panose="02040502050505030304" pitchFamily="18" charset="0"/>
              </a:rPr>
              <a:t>Handley from London</a:t>
            </a:r>
            <a:r>
              <a:rPr lang="sr-Cyrl-RS" dirty="0">
                <a:latin typeface="Palatino Linotype" panose="02040502050505030304" pitchFamily="18" charset="0"/>
              </a:rPr>
              <a:t> – </a:t>
            </a:r>
            <a:r>
              <a:rPr lang="en-US" altLang="sr-Cyrl-RS" dirty="0">
                <a:latin typeface="Palatino Linotype" panose="02040502050505030304" pitchFamily="18" charset="0"/>
              </a:rPr>
              <a:t>gastric surgery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fig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945" y="2895600"/>
            <a:ext cx="3713056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elvic exenteration for cervical... - Jerad Gardner, MD | Face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232" y="1143000"/>
            <a:ext cx="3632731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err="1">
                <a:latin typeface="Palatino Linotype" panose="02040502050505030304" pitchFamily="18" charset="0"/>
              </a:rPr>
              <a:t>Hyperthermic</a:t>
            </a:r>
            <a:r>
              <a:rPr lang="en-US" sz="3600" b="1" dirty="0">
                <a:latin typeface="Palatino Linotype" panose="02040502050505030304" pitchFamily="18" charset="0"/>
              </a:rPr>
              <a:t> </a:t>
            </a:r>
            <a:r>
              <a:rPr lang="en-US" sz="3600" b="1" dirty="0" err="1">
                <a:latin typeface="Palatino Linotype" panose="02040502050505030304" pitchFamily="18" charset="0"/>
              </a:rPr>
              <a:t>Intraperitoneal</a:t>
            </a:r>
            <a:r>
              <a:rPr lang="en-US" sz="3600" b="1" dirty="0">
                <a:latin typeface="Palatino Linotype" panose="02040502050505030304" pitchFamily="18" charset="0"/>
              </a:rPr>
              <a:t/>
            </a:r>
            <a:br>
              <a:rPr lang="en-US" sz="3600" b="1" dirty="0">
                <a:latin typeface="Palatino Linotype" panose="02040502050505030304" pitchFamily="18" charset="0"/>
              </a:rPr>
            </a:br>
            <a:r>
              <a:rPr lang="en-US" sz="3600" b="1" dirty="0">
                <a:latin typeface="Palatino Linotype" panose="02040502050505030304" pitchFamily="18" charset="0"/>
              </a:rPr>
              <a:t>Chemotherapy (HIPEC)</a:t>
            </a:r>
            <a:endParaRPr 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Isolated peritoneal 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met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astases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in advanced colorectal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cancer</a:t>
            </a:r>
            <a:endParaRPr lang="sr-Latn-RS" altLang="sr-Cyrl-RS" dirty="0" smtClean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Patient selections</a:t>
            </a:r>
            <a:r>
              <a:rPr lang="sr-Cyrl-RS" dirty="0">
                <a:latin typeface="Palatino Linotype" panose="02040502050505030304" pitchFamily="18" charset="0"/>
              </a:rPr>
              <a:t>:</a:t>
            </a: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Good general health 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condition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Limited intraperitoneal dissemination </a:t>
            </a:r>
            <a:r>
              <a:rPr lang="sr-Cyrl-RS" dirty="0">
                <a:latin typeface="Palatino Linotype" panose="02040502050505030304" pitchFamily="18" charset="0"/>
              </a:rPr>
              <a:t> (</a:t>
            </a:r>
            <a:r>
              <a:rPr lang="en-US" i="1" dirty="0">
                <a:latin typeface="Palatino Linotype" panose="02040502050505030304" pitchFamily="18" charset="0"/>
              </a:rPr>
              <a:t>peritoneal cancer index</a:t>
            </a:r>
            <a:r>
              <a:rPr lang="en-US" dirty="0">
                <a:latin typeface="Palatino Linotype" panose="02040502050505030304" pitchFamily="18" charset="0"/>
              </a:rPr>
              <a:t>,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PCI &lt; 20)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Limited small bowel involvement</a:t>
            </a: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No extra- abdominal metastases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Types of </a:t>
            </a:r>
            <a:r>
              <a:rPr lang="en-US" altLang="sr-Cyrl-RS" dirty="0" err="1">
                <a:latin typeface="Palatino Linotype" panose="02040502050505030304" pitchFamily="18" charset="0"/>
              </a:rPr>
              <a:t>surgicaloncological</a:t>
            </a:r>
            <a:r>
              <a:rPr lang="en-US" altLang="sr-Cyrl-RS" dirty="0">
                <a:latin typeface="Palatino Linotype" panose="02040502050505030304" pitchFamily="18" charset="0"/>
              </a:rPr>
              <a:t> procedures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sr-Cyrl-RS" dirty="0">
                <a:latin typeface="Palatino Linotype" panose="02040502050505030304" pitchFamily="18" charset="0"/>
              </a:rPr>
              <a:t>Metastases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extirpation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 surgery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Previously metastatic disease- contraindication for surgery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Metastases- systemic disease</a:t>
            </a:r>
          </a:p>
          <a:p>
            <a:pPr lvl="1"/>
            <a:r>
              <a:rPr lang="en-US" dirty="0">
                <a:latin typeface="Palatino Linotype" panose="02040502050505030304" pitchFamily="18" charset="0"/>
              </a:rPr>
              <a:t>“</a:t>
            </a:r>
            <a:r>
              <a:rPr lang="en-US" i="1" dirty="0">
                <a:latin typeface="Palatino Linotype" panose="02040502050505030304" pitchFamily="18" charset="0"/>
              </a:rPr>
              <a:t>seed and soil</a:t>
            </a:r>
            <a:r>
              <a:rPr lang="en-US" dirty="0">
                <a:latin typeface="Palatino Linotype" panose="02040502050505030304" pitchFamily="18" charset="0"/>
              </a:rPr>
              <a:t>”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hypothesis</a:t>
            </a:r>
            <a:r>
              <a:rPr lang="sr-Cyrl-RS" dirty="0">
                <a:latin typeface="Palatino Linotype" panose="02040502050505030304" pitchFamily="18" charset="0"/>
              </a:rPr>
              <a:t>: </a:t>
            </a:r>
            <a:r>
              <a:rPr lang="en-US" altLang="sr-Cyrl-RS" dirty="0">
                <a:latin typeface="Palatino Linotype" panose="02040502050505030304" pitchFamily="18" charset="0"/>
              </a:rPr>
              <a:t>prediction of metastases  and limited number of metastases - complete surgical extirpation can cure certain patients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The combination of 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metastasec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t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omy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 </a:t>
            </a:r>
            <a:r>
              <a:rPr lang="en-US" altLang="sr-Cyrl-RS" dirty="0">
                <a:latin typeface="Palatino Linotype" panose="02040502050505030304" pitchFamily="18" charset="0"/>
              </a:rPr>
              <a:t>and effective chemotherapeutics significantly prolongs survival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2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Metastases surgery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Selection of patients for metastasectomy</a:t>
            </a:r>
            <a:r>
              <a:rPr lang="sr-Cyrl-RS" dirty="0">
                <a:latin typeface="Palatino Linotype" panose="02040502050505030304" pitchFamily="18" charset="0"/>
              </a:rPr>
              <a:t>:</a:t>
            </a: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The primary tumor must be controlled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Metastases are limited to one organ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Limited number of metastases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There is no better therapeutic option like effective chemotherapy for certain number of tumor</a:t>
            </a:r>
            <a:r>
              <a:rPr lang="sr-Cyrl-RS" dirty="0">
                <a:latin typeface="Palatino Linotype" panose="02040502050505030304" pitchFamily="18" charset="0"/>
              </a:rPr>
              <a:t>:</a:t>
            </a:r>
          </a:p>
          <a:p>
            <a:pPr lvl="2"/>
            <a:r>
              <a:rPr lang="en-US" altLang="sr-Cyrl-RS" dirty="0">
                <a:latin typeface="Palatino Linotype" panose="02040502050505030304" pitchFamily="18" charset="0"/>
              </a:rPr>
              <a:t>Resection of local recurrence and cytoreductive surgery with intrperiotoneal chemotherapy- for peritoneal metastases of ovarian or appendix cancer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Palliative surgery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175" y="1295400"/>
            <a:ext cx="6778625" cy="5410200"/>
          </a:xfrm>
        </p:spPr>
        <p:txBody>
          <a:bodyPr>
            <a:normAutofit fontScale="80000" lnSpcReduction="10000"/>
          </a:bodyPr>
          <a:lstStyle/>
          <a:p>
            <a:pPr marL="457200" lvl="1" indent="0">
              <a:buNone/>
            </a:pPr>
            <a:r>
              <a:rPr lang="en-US" altLang="sr-Cyrl-RS" dirty="0">
                <a:latin typeface="Palatino Linotype" panose="02040502050505030304" pitchFamily="18" charset="0"/>
              </a:rPr>
              <a:t>Palliative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s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u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rgery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- intervention to reduce disease symptoms and improve life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quality</a:t>
            </a:r>
            <a:endParaRPr lang="sr-Latn-RS" altLang="sr-Cyrl-RS" dirty="0" smtClean="0">
              <a:latin typeface="Palatino Linotype" panose="02040502050505030304" pitchFamily="18" charset="0"/>
            </a:endParaRPr>
          </a:p>
          <a:p>
            <a:pPr marL="457200" lvl="1" indent="0">
              <a:buNone/>
            </a:pPr>
            <a:endParaRPr lang="en-US" alt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 To lessen the pain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To remove the obstruction (bowel, ureter, bile ducts,....)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To control bleeding</a:t>
            </a: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To solve perforation, fistula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These procedures are performed  to relieve symptoms , but not to cure patients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To improve the quality of life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Prophylactic palliation prevention of occurrence symptoms that cannot be controlled later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Minimal invasive procedures</a:t>
            </a:r>
            <a:endParaRPr lang="en-US" dirty="0"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25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2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sr-Cyrl-RS" dirty="0" smtClean="0">
                <a:latin typeface="Palatino Linotype" panose="02040502050505030304" pitchFamily="18" charset="0"/>
              </a:rPr>
              <a:t>Pa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l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iation</a:t>
            </a:r>
            <a:r>
              <a:rPr lang="en-US" altLang="sr-Cyrl-RS" dirty="0">
                <a:latin typeface="Palatino Linotype" panose="02040502050505030304" pitchFamily="18" charset="0"/>
              </a:rPr>
              <a:t>: Pain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844675"/>
            <a:ext cx="5403850" cy="4895850"/>
          </a:xfrm>
        </p:spPr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Analgetics</a:t>
            </a:r>
          </a:p>
          <a:p>
            <a:r>
              <a:rPr lang="en-US" altLang="sr-Cyrl-RS" dirty="0">
                <a:latin typeface="Palatino Linotype" panose="02040502050505030304" pitchFamily="18" charset="0"/>
              </a:rPr>
              <a:t>Nerve block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Epidural block</a:t>
            </a:r>
          </a:p>
          <a:p>
            <a:r>
              <a:rPr lang="en-US" altLang="sr-Cyrl-RS" dirty="0" smtClean="0">
                <a:latin typeface="Palatino Linotype" panose="02040502050505030304" pitchFamily="18" charset="0"/>
              </a:rPr>
              <a:t>Ce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liac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ganglion block </a:t>
            </a:r>
            <a:r>
              <a:rPr lang="sr-Cyrl-RS" dirty="0">
                <a:latin typeface="Palatino Linotype" panose="02040502050505030304" pitchFamily="18" charset="0"/>
              </a:rPr>
              <a:t>(</a:t>
            </a:r>
            <a:r>
              <a:rPr lang="en-US" altLang="sr-Cyrl-RS" dirty="0">
                <a:latin typeface="Palatino Linotype" panose="02040502050505030304" pitchFamily="18" charset="0"/>
              </a:rPr>
              <a:t>lead by ultrasound)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16800" cy="508000"/>
          </a:xfrm>
        </p:spPr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Palliation: Obrstruction- Stent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47625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Reconstructive surgery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5000" lnSpcReduction="1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All tumor 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surgery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are followed by some degree of reconstruction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By 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surgical oncologist 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(anastomosis</a:t>
            </a:r>
            <a:r>
              <a:rPr lang="en-US" altLang="sr-Cyrl-RS" dirty="0">
                <a:latin typeface="Palatino Linotype" panose="02040502050505030304" pitchFamily="18" charset="0"/>
              </a:rPr>
              <a:t>)</a:t>
            </a:r>
            <a:endParaRPr lang="sr-Cyrl-RS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dirty="0">
                <a:latin typeface="Palatino Linotype" panose="02040502050505030304" pitchFamily="18" charset="0"/>
              </a:rPr>
              <a:t>Complex reconstructions  (vascular surgeon, plastic surgeon)</a:t>
            </a:r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Improves function and cosmetic reasons</a:t>
            </a:r>
          </a:p>
          <a:p>
            <a:r>
              <a:rPr lang="en-US" altLang="sr-Cyrl-RS" dirty="0">
                <a:latin typeface="Palatino Linotype" panose="02040502050505030304" pitchFamily="18" charset="0"/>
              </a:rPr>
              <a:t>Free flaps and microvascular surgery of resected and irradiated tissue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416800" cy="508000"/>
          </a:xfrm>
        </p:spPr>
        <p:txBody>
          <a:bodyPr>
            <a:normAutofit fontScale="90000"/>
          </a:bodyPr>
          <a:lstStyle/>
          <a:p>
            <a:r>
              <a:rPr lang="en-US" altLang="sr-Cyrl-RS" sz="3600" dirty="0">
                <a:latin typeface="Palatino Linotype" panose="02040502050505030304" pitchFamily="18" charset="0"/>
              </a:rPr>
              <a:t>Reconstruction and rehabilitation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90600"/>
            <a:ext cx="7620000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240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Emergency </a:t>
            </a:r>
            <a:r>
              <a:rPr lang="sr-Latn-RS" dirty="0" smtClean="0"/>
              <a:t>surgical oncology </a:t>
            </a:r>
            <a:r>
              <a:rPr lang="en-US" dirty="0" smtClean="0"/>
              <a:t>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Massive bleeding</a:t>
            </a:r>
            <a:endParaRPr lang="sr-Latn-RS" dirty="0"/>
          </a:p>
          <a:p>
            <a:endParaRPr lang="sr-Latn-RS" dirty="0"/>
          </a:p>
          <a:p>
            <a:r>
              <a:rPr lang="en-US" dirty="0"/>
              <a:t>Abscesses</a:t>
            </a:r>
          </a:p>
          <a:p>
            <a:pPr marL="0" indent="0">
              <a:buNone/>
            </a:pPr>
            <a:endParaRPr lang="sr-Latn-RS" dirty="0"/>
          </a:p>
          <a:p>
            <a:r>
              <a:rPr lang="en-US" altLang="sr-Latn-RS" dirty="0"/>
              <a:t>Perforations of hollow organs</a:t>
            </a:r>
            <a:endParaRPr lang="sr-Latn-RS" dirty="0"/>
          </a:p>
          <a:p>
            <a:endParaRPr lang="sr-Latn-RS" dirty="0"/>
          </a:p>
          <a:p>
            <a:r>
              <a:rPr lang="en-US" dirty="0"/>
              <a:t>Threatening destruction of vital organs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Historical facts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0000" lnSpcReduction="20000"/>
          </a:bodyPr>
          <a:lstStyle/>
          <a:p>
            <a:pPr algn="just"/>
            <a:r>
              <a:rPr lang="sr-Cyrl-RS" dirty="0">
                <a:latin typeface="Palatino Linotype" panose="02040502050505030304" pitchFamily="18" charset="0"/>
              </a:rPr>
              <a:t>1950-1960 – </a:t>
            </a:r>
            <a:r>
              <a:rPr lang="en-US" altLang="sr-Cyrl-RS" dirty="0">
                <a:latin typeface="Palatino Linotype" panose="02040502050505030304" pitchFamily="18" charset="0"/>
              </a:rPr>
              <a:t>the development of extended radical resection procedures 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en-US" altLang="sr-Cyrl-RS" dirty="0">
                <a:latin typeface="Palatino Linotype" panose="02040502050505030304" pitchFamily="18" charset="0"/>
              </a:rPr>
              <a:t>In </a:t>
            </a:r>
            <a:r>
              <a:rPr lang="sr-Cyrl-RS" dirty="0">
                <a:latin typeface="Palatino Linotype" panose="02040502050505030304" pitchFamily="18" charset="0"/>
              </a:rPr>
              <a:t>1953 </a:t>
            </a:r>
            <a:r>
              <a:rPr lang="en-US" i="1" dirty="0">
                <a:latin typeface="Palatino Linotype" panose="02040502050505030304" pitchFamily="18" charset="0"/>
              </a:rPr>
              <a:t>Watson</a:t>
            </a:r>
            <a:r>
              <a:rPr lang="en-US" dirty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and</a:t>
            </a:r>
            <a:r>
              <a:rPr lang="en-US" dirty="0">
                <a:latin typeface="Palatino Linotype" panose="02040502050505030304" pitchFamily="18" charset="0"/>
              </a:rPr>
              <a:t> </a:t>
            </a:r>
            <a:r>
              <a:rPr lang="en-US" i="1" dirty="0">
                <a:latin typeface="Palatino Linotype" panose="02040502050505030304" pitchFamily="18" charset="0"/>
              </a:rPr>
              <a:t>Crick</a:t>
            </a:r>
            <a:r>
              <a:rPr lang="sr-Cyrl-RS" i="1" dirty="0">
                <a:latin typeface="Palatino Linotype" panose="02040502050505030304" pitchFamily="18" charset="0"/>
              </a:rPr>
              <a:t> </a:t>
            </a:r>
            <a:r>
              <a:rPr lang="en-US" dirty="0">
                <a:latin typeface="Palatino Linotype" panose="02040502050505030304" pitchFamily="18" charset="0"/>
              </a:rPr>
              <a:t>described the structure of DNA, which paved the way for research into the molecular biology of tumors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sr-Cyrl-RS" dirty="0">
                <a:latin typeface="Palatino Linotype" panose="02040502050505030304" pitchFamily="18" charset="0"/>
              </a:rPr>
              <a:t>1960-1980 – </a:t>
            </a:r>
            <a:r>
              <a:rPr lang="en-US" altLang="sr-Cyrl-RS" dirty="0">
                <a:latin typeface="Palatino Linotype" panose="02040502050505030304" pitchFamily="18" charset="0"/>
              </a:rPr>
              <a:t>the examination of the combined approach  of cancer treatment </a:t>
            </a: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sr-Cyrl-RS" dirty="0">
                <a:latin typeface="Palatino Linotype" panose="02040502050505030304" pitchFamily="18" charset="0"/>
              </a:rPr>
              <a:t>1980-2000 – </a:t>
            </a:r>
            <a:r>
              <a:rPr lang="en-US" altLang="sr-Cyrl-RS" dirty="0">
                <a:latin typeface="Palatino Linotype" panose="02040502050505030304" pitchFamily="18" charset="0"/>
              </a:rPr>
              <a:t>multimodal therapy enables organ preservation and better survival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sr-Cyrl-RS" dirty="0">
              <a:latin typeface="Palatino Linotype" panose="02040502050505030304" pitchFamily="18" charset="0"/>
            </a:endParaRPr>
          </a:p>
          <a:p>
            <a:pPr algn="just"/>
            <a:r>
              <a:rPr lang="sr-Cyrl-RS" dirty="0">
                <a:latin typeface="Palatino Linotype" panose="02040502050505030304" pitchFamily="18" charset="0"/>
              </a:rPr>
              <a:t>2000 </a:t>
            </a:r>
            <a:r>
              <a:rPr lang="en-US" altLang="sr-Cyrl-RS" dirty="0">
                <a:latin typeface="Palatino Linotype" panose="02040502050505030304" pitchFamily="18" charset="0"/>
              </a:rPr>
              <a:t>and further on</a:t>
            </a:r>
            <a:r>
              <a:rPr lang="sr-Cyrl-RS" dirty="0">
                <a:latin typeface="Palatino Linotype" panose="02040502050505030304" pitchFamily="18" charset="0"/>
              </a:rPr>
              <a:t> – 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oncolog</a:t>
            </a:r>
            <a:r>
              <a:rPr lang="sr-Latn-RS" altLang="sr-Cyrl-RS" dirty="0" smtClean="0">
                <a:latin typeface="Palatino Linotype" panose="02040502050505030304" pitchFamily="18" charset="0"/>
              </a:rPr>
              <a:t>i</a:t>
            </a:r>
            <a:r>
              <a:rPr lang="en-US" altLang="sr-Cyrl-RS" dirty="0" err="1" smtClean="0">
                <a:latin typeface="Palatino Linotype" panose="02040502050505030304" pitchFamily="18" charset="0"/>
              </a:rPr>
              <a:t>cal</a:t>
            </a:r>
            <a:r>
              <a:rPr lang="en-US" altLang="sr-Cyrl-RS" dirty="0" smtClean="0">
                <a:latin typeface="Palatino Linotype" panose="02040502050505030304" pitchFamily="18" charset="0"/>
              </a:rPr>
              <a:t> </a:t>
            </a:r>
            <a:r>
              <a:rPr lang="en-US" altLang="sr-Cyrl-RS" dirty="0">
                <a:latin typeface="Palatino Linotype" panose="02040502050505030304" pitchFamily="18" charset="0"/>
              </a:rPr>
              <a:t>surgery based on the understanding of the molecular basis and biology of malignant tumors</a:t>
            </a:r>
            <a:endParaRPr lang="sr-Cyrl-RS" dirty="0">
              <a:latin typeface="Palatino Linotype" panose="02040502050505030304" pitchFamily="18" charset="0"/>
            </a:endParaRPr>
          </a:p>
          <a:p>
            <a:pPr algn="just"/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883" y="228283"/>
            <a:ext cx="6707187" cy="1143000"/>
          </a:xfrm>
        </p:spPr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The future of oncological surgery </a:t>
            </a:r>
            <a:r>
              <a:rPr lang="sr-Cyrl-RS" dirty="0">
                <a:latin typeface="Palatino Linotype" panose="02040502050505030304" pitchFamily="18" charset="0"/>
              </a:rPr>
              <a:t/>
            </a:r>
            <a:br>
              <a:rPr lang="sr-Cyrl-RS" dirty="0">
                <a:latin typeface="Palatino Linotype" panose="02040502050505030304" pitchFamily="18" charset="0"/>
              </a:rPr>
            </a:br>
            <a:r>
              <a:rPr lang="sr-Cyrl-RS" dirty="0">
                <a:latin typeface="Palatino Linotype" panose="02040502050505030304" pitchFamily="18" charset="0"/>
              </a:rPr>
              <a:t>"</a:t>
            </a:r>
            <a:r>
              <a:rPr lang="en-US" altLang="sr-Cyrl-RS" dirty="0">
                <a:latin typeface="Palatino Linotype" panose="02040502050505030304" pitchFamily="18" charset="0"/>
              </a:rPr>
              <a:t>Targeted therapy”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sr-Cyrl-RS" sz="2400" dirty="0">
                <a:latin typeface="Palatino Linotype" panose="02040502050505030304" pitchFamily="18" charset="0"/>
              </a:rPr>
              <a:t>Paradigm of gastrointestinal stromal tumors </a:t>
            </a:r>
            <a:r>
              <a:rPr lang="sr-Cyrl-RS" sz="2400" dirty="0">
                <a:latin typeface="Palatino Linotype" panose="02040502050505030304" pitchFamily="18" charset="0"/>
              </a:rPr>
              <a:t>(</a:t>
            </a:r>
            <a:r>
              <a:rPr lang="en-US" altLang="sr-Cyrl-RS" sz="2400" dirty="0">
                <a:latin typeface="Palatino Linotype" panose="02040502050505030304" pitchFamily="18" charset="0"/>
              </a:rPr>
              <a:t>GISTs</a:t>
            </a:r>
            <a:r>
              <a:rPr lang="sr-Cyrl-RS" sz="2400" dirty="0">
                <a:latin typeface="Palatino Linotype" panose="02040502050505030304" pitchFamily="18" charset="0"/>
              </a:rPr>
              <a:t>)</a:t>
            </a:r>
          </a:p>
          <a:p>
            <a:pPr lvl="1"/>
            <a:r>
              <a:rPr lang="en-US" altLang="sr-Cyrl-RS" sz="2000" dirty="0">
                <a:latin typeface="Palatino Linotype" panose="02040502050505030304" pitchFamily="18" charset="0"/>
              </a:rPr>
              <a:t>Mutations of</a:t>
            </a:r>
            <a:r>
              <a:rPr lang="sr-Cyrl-RS" sz="2000" dirty="0">
                <a:latin typeface="Palatino Linotype" panose="02040502050505030304" pitchFamily="18" charset="0"/>
              </a:rPr>
              <a:t> </a:t>
            </a:r>
            <a:r>
              <a:rPr lang="en-US" altLang="sr-Cyrl-RS" sz="2000" dirty="0">
                <a:latin typeface="Palatino Linotype" panose="02040502050505030304" pitchFamily="18" charset="0"/>
              </a:rPr>
              <a:t>sTK (tyrosine kinase</a:t>
            </a:r>
            <a:r>
              <a:rPr lang="sr-Cyrl-RS" sz="2000" dirty="0">
                <a:latin typeface="Palatino Linotype" panose="02040502050505030304" pitchFamily="18" charset="0"/>
              </a:rPr>
              <a:t>) </a:t>
            </a:r>
            <a:r>
              <a:rPr lang="en-US" altLang="sr-Cyrl-RS" sz="2000" dirty="0">
                <a:latin typeface="Palatino Linotype" panose="02040502050505030304" pitchFamily="18" charset="0"/>
              </a:rPr>
              <a:t>is a growth signal</a:t>
            </a:r>
            <a:endParaRPr lang="sr-Cyrl-RS" sz="2000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sz="2000" dirty="0">
                <a:latin typeface="Palatino Linotype" panose="02040502050505030304" pitchFamily="18" charset="0"/>
              </a:rPr>
              <a:t>Imatinib </a:t>
            </a:r>
            <a:r>
              <a:rPr lang="sr-Cyrl-RS" sz="2000" dirty="0">
                <a:latin typeface="Palatino Linotype" panose="02040502050505030304" pitchFamily="18" charset="0"/>
              </a:rPr>
              <a:t>(</a:t>
            </a:r>
            <a:r>
              <a:rPr lang="en-US" sz="2000" i="1" dirty="0" err="1">
                <a:latin typeface="Palatino Linotype" panose="02040502050505030304" pitchFamily="18" charset="0"/>
              </a:rPr>
              <a:t>Gleevec</a:t>
            </a:r>
            <a:r>
              <a:rPr lang="en-US" sz="2000" i="1" dirty="0">
                <a:latin typeface="Palatino Linotype" panose="02040502050505030304" pitchFamily="18" charset="0"/>
              </a:rPr>
              <a:t>®</a:t>
            </a:r>
            <a:r>
              <a:rPr lang="en-US" sz="2000" dirty="0">
                <a:latin typeface="Palatino Linotype" panose="02040502050505030304" pitchFamily="18" charset="0"/>
              </a:rPr>
              <a:t>)</a:t>
            </a:r>
            <a:r>
              <a:rPr lang="en-US" altLang="sr-Cyrl-RS" sz="2000" dirty="0">
                <a:latin typeface="Palatino Linotype" panose="02040502050505030304" pitchFamily="18" charset="0"/>
              </a:rPr>
              <a:t>is a drug that blocks the mentioned signaling pathway</a:t>
            </a:r>
          </a:p>
          <a:p>
            <a:pPr lvl="1"/>
            <a:r>
              <a:rPr lang="en-US" altLang="sr-Cyrl-RS" sz="2000" dirty="0">
                <a:latin typeface="Palatino Linotype" panose="02040502050505030304" pitchFamily="18" charset="0"/>
              </a:rPr>
              <a:t>It is indicated for metastatic disease and high risk of resectio</a:t>
            </a:r>
          </a:p>
          <a:p>
            <a:pPr lvl="1"/>
            <a:r>
              <a:rPr lang="en-US" altLang="sr-Cyrl-RS" sz="2000" dirty="0">
                <a:latin typeface="Palatino Linotype" panose="02040502050505030304" pitchFamily="18" charset="0"/>
              </a:rPr>
              <a:t>It changed the natural course of  this disease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190" y="4857115"/>
            <a:ext cx="3305810" cy="189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9050"/>
            <a:ext cx="6707187" cy="1143000"/>
          </a:xfrm>
        </p:spPr>
        <p:txBody>
          <a:bodyPr>
            <a:noAutofit/>
          </a:bodyPr>
          <a:lstStyle/>
          <a:p>
            <a:r>
              <a:rPr lang="en-US" altLang="sr-Cyrl-RS" sz="3200" dirty="0">
                <a:latin typeface="Palatino Linotype" panose="02040502050505030304" pitchFamily="18" charset="0"/>
              </a:rPr>
              <a:t>Future of oncological surgery </a:t>
            </a:r>
            <a:br>
              <a:rPr lang="en-US" altLang="sr-Cyrl-RS" sz="3200" dirty="0">
                <a:latin typeface="Palatino Linotype" panose="02040502050505030304" pitchFamily="18" charset="0"/>
              </a:rPr>
            </a:br>
            <a:r>
              <a:rPr lang="en-US" altLang="sr-Cyrl-RS" sz="3200" dirty="0">
                <a:latin typeface="Palatino Linotype" panose="02040502050505030304" pitchFamily="18" charset="0"/>
              </a:rPr>
              <a:t>“Personalized therapy”</a:t>
            </a:r>
            <a:r>
              <a:rPr lang="sr-Cyrl-RS" sz="3200" dirty="0">
                <a:latin typeface="Palatino Linotype" panose="02040502050505030304" pitchFamily="18" charset="0"/>
              </a:rPr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8175" y="1371601"/>
            <a:ext cx="6778625" cy="2933700"/>
          </a:xfrm>
        </p:spPr>
        <p:txBody>
          <a:bodyPr>
            <a:normAutofit fontScale="90000"/>
          </a:bodyPr>
          <a:lstStyle/>
          <a:p>
            <a:pPr lvl="1"/>
            <a:r>
              <a:rPr lang="en-US" sz="2400" dirty="0">
                <a:latin typeface="Palatino Linotype" panose="02040502050505030304" pitchFamily="18" charset="0"/>
              </a:rPr>
              <a:t>The example of status KRAS in colorectal cancer</a:t>
            </a:r>
          </a:p>
          <a:p>
            <a:pPr lvl="1"/>
            <a:r>
              <a:rPr lang="en-US" sz="2000" i="1" dirty="0" err="1">
                <a:latin typeface="Palatino Linotype" panose="02040502050505030304" pitchFamily="18" charset="0"/>
              </a:rPr>
              <a:t>Cetuximab</a:t>
            </a:r>
            <a:r>
              <a:rPr lang="en-US" sz="2000" i="1" dirty="0">
                <a:latin typeface="Palatino Linotype" panose="02040502050505030304" pitchFamily="18" charset="0"/>
              </a:rPr>
              <a:t> (Erbitux)</a:t>
            </a:r>
            <a:r>
              <a:rPr lang="en-US" sz="2000" dirty="0">
                <a:latin typeface="Palatino Linotype" panose="02040502050505030304" pitchFamily="18" charset="0"/>
              </a:rPr>
              <a:t> </a:t>
            </a:r>
            <a:r>
              <a:rPr lang="en-US" altLang="sr-Cyrl-RS" sz="2000" dirty="0">
                <a:latin typeface="Palatino Linotype" panose="02040502050505030304" pitchFamily="18" charset="0"/>
              </a:rPr>
              <a:t>and</a:t>
            </a:r>
            <a:r>
              <a:rPr lang="sr-Cyrl-RS" sz="2000" dirty="0">
                <a:latin typeface="Palatino Linotype" panose="02040502050505030304" pitchFamily="18" charset="0"/>
              </a:rPr>
              <a:t> </a:t>
            </a:r>
            <a:r>
              <a:rPr lang="en-US" sz="2000" i="1" dirty="0" err="1">
                <a:latin typeface="Palatino Linotype" panose="02040502050505030304" pitchFamily="18" charset="0"/>
              </a:rPr>
              <a:t>panitumumab</a:t>
            </a:r>
            <a:r>
              <a:rPr lang="en-US" sz="2000" i="1" dirty="0">
                <a:latin typeface="Palatino Linotype" panose="02040502050505030304" pitchFamily="18" charset="0"/>
              </a:rPr>
              <a:t> (</a:t>
            </a:r>
            <a:r>
              <a:rPr lang="en-US" sz="2000" i="1" dirty="0" err="1">
                <a:latin typeface="Palatino Linotype" panose="02040502050505030304" pitchFamily="18" charset="0"/>
              </a:rPr>
              <a:t>Vectibix</a:t>
            </a:r>
            <a:r>
              <a:rPr lang="en-US" sz="2000" i="1" dirty="0">
                <a:latin typeface="Palatino Linotype" panose="02040502050505030304" pitchFamily="18" charset="0"/>
              </a:rPr>
              <a:t>)</a:t>
            </a:r>
            <a:r>
              <a:rPr lang="sr-Cyrl-RS" sz="2000" i="1" dirty="0">
                <a:latin typeface="Palatino Linotype" panose="02040502050505030304" pitchFamily="18" charset="0"/>
              </a:rPr>
              <a:t> </a:t>
            </a:r>
            <a:r>
              <a:rPr lang="sr-Cyrl-RS" sz="2000" dirty="0">
                <a:latin typeface="Palatino Linotype" panose="02040502050505030304" pitchFamily="18" charset="0"/>
              </a:rPr>
              <a:t> </a:t>
            </a:r>
            <a:r>
              <a:rPr lang="en-US" altLang="sr-Cyrl-RS" sz="2000" dirty="0">
                <a:latin typeface="Palatino Linotype" panose="02040502050505030304" pitchFamily="18" charset="0"/>
              </a:rPr>
              <a:t>are monoclonal antibodies that block epidermal growth factor</a:t>
            </a:r>
          </a:p>
          <a:p>
            <a:pPr lvl="1"/>
            <a:r>
              <a:rPr lang="en-US" altLang="sr-Cyrl-RS" sz="2000" dirty="0">
                <a:latin typeface="Palatino Linotype" panose="02040502050505030304" pitchFamily="18" charset="0"/>
              </a:rPr>
              <a:t> in metastatic disease</a:t>
            </a:r>
          </a:p>
          <a:p>
            <a:pPr lvl="1"/>
            <a:r>
              <a:rPr lang="en-US" altLang="sr-Cyrl-RS" sz="2000" dirty="0">
                <a:latin typeface="Palatino Linotype" panose="02040502050505030304" pitchFamily="18" charset="0"/>
              </a:rPr>
              <a:t>Mutations in the KRAS gene withour the effects of the mentioned biological therapy</a:t>
            </a:r>
            <a:endParaRPr lang="sr-Cyrl-RS" sz="2000" dirty="0">
              <a:latin typeface="Palatino Linotype" panose="02040502050505030304" pitchFamily="18" charset="0"/>
            </a:endParaRPr>
          </a:p>
          <a:p>
            <a:pPr lvl="1"/>
            <a:r>
              <a:rPr lang="en-US" altLang="sr-Cyrl-RS" sz="2000" dirty="0">
                <a:latin typeface="Palatino Linotype" panose="02040502050505030304" pitchFamily="18" charset="0"/>
              </a:rPr>
              <a:t>Status of the</a:t>
            </a:r>
            <a:r>
              <a:rPr lang="sr-Cyrl-RS" sz="2000" dirty="0">
                <a:latin typeface="Palatino Linotype" panose="02040502050505030304" pitchFamily="18" charset="0"/>
              </a:rPr>
              <a:t> </a:t>
            </a:r>
            <a:r>
              <a:rPr lang="en-US" sz="2000" dirty="0">
                <a:latin typeface="Palatino Linotype" panose="02040502050505030304" pitchFamily="18" charset="0"/>
              </a:rPr>
              <a:t>KRAS</a:t>
            </a:r>
            <a:r>
              <a:rPr lang="sr-Cyrl-RS" sz="2000" dirty="0">
                <a:latin typeface="Palatino Linotype" panose="02040502050505030304" pitchFamily="18" charset="0"/>
              </a:rPr>
              <a:t> </a:t>
            </a:r>
            <a:r>
              <a:rPr lang="en-US" altLang="sr-Cyrl-RS" sz="2000" dirty="0">
                <a:latin typeface="Palatino Linotype" panose="02040502050505030304" pitchFamily="18" charset="0"/>
              </a:rPr>
              <a:t>gene in patients with liver metastasis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305300"/>
            <a:ext cx="323850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The future of oncological surgery</a:t>
            </a:r>
            <a:r>
              <a:rPr lang="sr-Cyrl-RS" dirty="0">
                <a:latin typeface="Palatino Linotype" panose="02040502050505030304" pitchFamily="18" charset="0"/>
              </a:rPr>
              <a:t/>
            </a:r>
            <a:br>
              <a:rPr lang="sr-Cyrl-RS" dirty="0">
                <a:latin typeface="Palatino Linotype" panose="02040502050505030304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r-Cyrl-RS" dirty="0">
                <a:latin typeface="Palatino Linotype" panose="02040502050505030304" pitchFamily="18" charset="0"/>
              </a:rPr>
              <a:t>Past     </a:t>
            </a:r>
            <a:r>
              <a:rPr lang="sr-Cyrl-RS" dirty="0">
                <a:latin typeface="Palatino Linotype" panose="02040502050505030304" pitchFamily="18" charset="0"/>
              </a:rPr>
              <a:t>        </a:t>
            </a:r>
            <a:r>
              <a:rPr lang="en-US" altLang="sr-Cyrl-RS" dirty="0">
                <a:latin typeface="Palatino Linotype" panose="02040502050505030304" pitchFamily="18" charset="0"/>
              </a:rPr>
              <a:t>       </a:t>
            </a:r>
            <a:r>
              <a:rPr lang="en-US" altLang="sr-Cyrl-RS" sz="2000" dirty="0">
                <a:latin typeface="Palatino Linotype" panose="02040502050505030304" pitchFamily="18" charset="0"/>
              </a:rPr>
              <a:t>Radical </a:t>
            </a:r>
            <a:r>
              <a:rPr lang="en-US" altLang="sr-Cyrl-RS" sz="2000" dirty="0" smtClean="0">
                <a:latin typeface="Palatino Linotype" panose="02040502050505030304" pitchFamily="18" charset="0"/>
              </a:rPr>
              <a:t>resections</a:t>
            </a:r>
            <a:endParaRPr lang="sr-Latn-RS" altLang="sr-Cyrl-RS" sz="2000" dirty="0" smtClean="0">
              <a:latin typeface="Palatino Linotype" panose="02040502050505030304" pitchFamily="18" charset="0"/>
            </a:endParaRP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en-US" altLang="sr-Cyrl-RS" dirty="0">
                <a:latin typeface="Palatino Linotype" panose="02040502050505030304" pitchFamily="18" charset="0"/>
              </a:rPr>
              <a:t>Presen</a:t>
            </a:r>
            <a:r>
              <a:rPr lang="sr-Cyrl-RS" dirty="0">
                <a:latin typeface="Palatino Linotype" panose="02040502050505030304" pitchFamily="18" charset="0"/>
              </a:rPr>
              <a:t>т	  </a:t>
            </a:r>
            <a:r>
              <a:rPr lang="sr-Latn-RS" dirty="0" smtClean="0">
                <a:latin typeface="Palatino Linotype" panose="02040502050505030304" pitchFamily="18" charset="0"/>
              </a:rPr>
              <a:t>         </a:t>
            </a:r>
            <a:r>
              <a:rPr lang="sr-Cyrl-RS" dirty="0" smtClean="0">
                <a:latin typeface="Palatino Linotype" panose="02040502050505030304" pitchFamily="18" charset="0"/>
              </a:rPr>
              <a:t>  </a:t>
            </a:r>
            <a:r>
              <a:rPr lang="en-US" altLang="sr-Cyrl-RS" sz="2000" dirty="0">
                <a:latin typeface="Palatino Linotype" panose="02040502050505030304" pitchFamily="18" charset="0"/>
              </a:rPr>
              <a:t>Conservative resections</a:t>
            </a:r>
            <a:endParaRPr lang="sr-Cyrl-RS" sz="20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dirty="0">
                <a:latin typeface="Palatino Linotype" panose="02040502050505030304" pitchFamily="18" charset="0"/>
              </a:rPr>
              <a:t> 	</a:t>
            </a:r>
          </a:p>
          <a:p>
            <a:r>
              <a:rPr lang="en-US" altLang="sr-Cyrl-RS" dirty="0">
                <a:latin typeface="Palatino Linotype" panose="02040502050505030304" pitchFamily="18" charset="0"/>
              </a:rPr>
              <a:t>Future</a:t>
            </a:r>
            <a:r>
              <a:rPr lang="sr-Cyrl-RS" dirty="0">
                <a:latin typeface="Palatino Linotype" panose="02040502050505030304" pitchFamily="18" charset="0"/>
              </a:rPr>
              <a:t>			?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288925"/>
            <a:ext cx="8459787" cy="627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9144000" cy="654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линички центар Крагујева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5865813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4962525"/>
            <a:ext cx="3017837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060" name="TextBox 1"/>
          <p:cNvSpPr txBox="1">
            <a:spLocks noChangeArrowheads="1"/>
          </p:cNvSpPr>
          <p:nvPr/>
        </p:nvSpPr>
        <p:spPr bwMode="auto">
          <a:xfrm>
            <a:off x="50800" y="2093625"/>
            <a:ext cx="5843266" cy="584775"/>
          </a:xfrm>
          <a:prstGeom prst="rect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rgbClr val="FFFF66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rgbClr val="FFFF66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rgbClr val="FFFF66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rgbClr val="FFFF66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rgbClr val="FFFF66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66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66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66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FFFF66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sr-Cyrl-RS" sz="3200" dirty="0" smtClean="0">
                <a:solidFill>
                  <a:srgbClr val="C00000"/>
                </a:solidFill>
                <a:latin typeface="Palatino Linotype" panose="02040502050505030304" pitchFamily="18" charset="0"/>
              </a:rPr>
              <a:t>Thank</a:t>
            </a:r>
            <a:r>
              <a:rPr lang="sr-Latn-RS" altLang="sr-Cyrl-RS" sz="3200" dirty="0" smtClean="0">
                <a:solidFill>
                  <a:srgbClr val="C00000"/>
                </a:solidFill>
                <a:latin typeface="Palatino Linotype" panose="02040502050505030304" pitchFamily="18" charset="0"/>
              </a:rPr>
              <a:t> you</a:t>
            </a:r>
            <a:r>
              <a:rPr lang="en-US" altLang="sr-Cyrl-RS" sz="3200" dirty="0" smtClean="0">
                <a:solidFill>
                  <a:srgbClr val="C00000"/>
                </a:solidFill>
                <a:latin typeface="Palatino Linotype" panose="02040502050505030304" pitchFamily="18" charset="0"/>
              </a:rPr>
              <a:t> for</a:t>
            </a:r>
            <a:r>
              <a:rPr lang="sr-Latn-RS" altLang="sr-Cyrl-RS" sz="3200" dirty="0" smtClean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r>
              <a:rPr lang="sr-Latn-RS" altLang="sr-Cyrl-RS" sz="3200" smtClean="0">
                <a:solidFill>
                  <a:srgbClr val="C00000"/>
                </a:solidFill>
                <a:latin typeface="Palatino Linotype" panose="02040502050505030304" pitchFamily="18" charset="0"/>
              </a:rPr>
              <a:t>your attention</a:t>
            </a:r>
            <a:r>
              <a:rPr lang="sr-Cyrl-RS" sz="3200" smtClean="0">
                <a:solidFill>
                  <a:srgbClr val="C00000"/>
                </a:solidFill>
                <a:latin typeface="Palatino Linotype" panose="02040502050505030304" pitchFamily="18" charset="0"/>
              </a:rPr>
              <a:t>!</a:t>
            </a:r>
            <a:endParaRPr lang="en-US" sz="3200" dirty="0">
              <a:solidFill>
                <a:srgbClr val="C0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506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838" y="2844800"/>
            <a:ext cx="1646237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3" name="Picture 10" descr="Kragujevac, zavičaj moderne Srbije - Serbia.c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4962525"/>
            <a:ext cx="4846638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2" descr="РТК | УКЦ Крагујевац добио нови логотип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835275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Types of cancer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08175" y="1600200"/>
            <a:ext cx="6778625" cy="4912360"/>
          </a:xfrm>
        </p:spPr>
        <p:txBody>
          <a:bodyPr/>
          <a:lstStyle/>
          <a:p>
            <a:pPr marL="0" indent="0">
              <a:buNone/>
            </a:pPr>
            <a:r>
              <a:rPr lang="en-US" altLang="sr-Latn-RS" sz="2800" dirty="0"/>
              <a:t>C</a:t>
            </a:r>
            <a:r>
              <a:rPr lang="sr-Latn-RS" sz="2800" dirty="0"/>
              <a:t>arcinogen - </a:t>
            </a:r>
            <a:r>
              <a:rPr lang="en-US" altLang="sr-Latn-RS" sz="2800" dirty="0"/>
              <a:t>every substance or agens </a:t>
            </a:r>
            <a:r>
              <a:rPr lang="en-US" sz="2800" dirty="0"/>
              <a:t>that can induce the development of a malignant disease</a:t>
            </a:r>
          </a:p>
          <a:p>
            <a:pPr marL="0" indent="0">
              <a:buNone/>
            </a:pPr>
            <a:endParaRPr lang="sr-Latn-RS" sz="2800" dirty="0"/>
          </a:p>
          <a:p>
            <a:r>
              <a:rPr lang="en-US" dirty="0"/>
              <a:t>Chemical</a:t>
            </a:r>
            <a:endParaRPr lang="sr-Latn-RS" dirty="0"/>
          </a:p>
          <a:p>
            <a:r>
              <a:rPr lang="en-US" dirty="0" err="1" smtClean="0"/>
              <a:t>Ph</a:t>
            </a:r>
            <a:r>
              <a:rPr lang="sr-Latn-RS" dirty="0" smtClean="0"/>
              <a:t>y</a:t>
            </a:r>
            <a:r>
              <a:rPr lang="en-US" dirty="0" err="1" smtClean="0"/>
              <a:t>sical</a:t>
            </a:r>
            <a:endParaRPr lang="sr-Latn-RS" dirty="0"/>
          </a:p>
          <a:p>
            <a:r>
              <a:rPr lang="en-US" dirty="0"/>
              <a:t>V</a:t>
            </a:r>
            <a:r>
              <a:rPr lang="sr-Latn-RS" dirty="0"/>
              <a:t>irus</a:t>
            </a:r>
            <a:r>
              <a:rPr lang="en-US" altLang="sr-Latn-RS" dirty="0"/>
              <a:t>es</a:t>
            </a:r>
            <a:endParaRPr lang="sr-Latn-RS" dirty="0"/>
          </a:p>
          <a:p>
            <a:endParaRPr lang="sr-Latn-R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algn="ctr"/>
            <a:r>
              <a:rPr lang="en-US" dirty="0"/>
              <a:t>Chemical carcinogens</a:t>
            </a:r>
          </a:p>
        </p:txBody>
      </p:sp>
      <p:pic>
        <p:nvPicPr>
          <p:cNvPr id="4" name="Content Placeholder 3" descr="Snimak ekrana (38)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8926200" cy="5715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plate">
  <a:themeElements>
    <a:clrScheme name="template 4">
      <a:dk1>
        <a:srgbClr val="4D4D4D"/>
      </a:dk1>
      <a:lt1>
        <a:srgbClr val="FFFFFF"/>
      </a:lt1>
      <a:dk2>
        <a:srgbClr val="000000"/>
      </a:dk2>
      <a:lt2>
        <a:srgbClr val="9B6902"/>
      </a:lt2>
      <a:accent1>
        <a:srgbClr val="C75E00"/>
      </a:accent1>
      <a:accent2>
        <a:srgbClr val="FED416"/>
      </a:accent2>
      <a:accent3>
        <a:srgbClr val="FFFFFF"/>
      </a:accent3>
      <a:accent4>
        <a:srgbClr val="404040"/>
      </a:accent4>
      <a:accent5>
        <a:srgbClr val="E0B6AA"/>
      </a:accent5>
      <a:accent6>
        <a:srgbClr val="E6C013"/>
      </a:accent6>
      <a:hlink>
        <a:srgbClr val="EE6600"/>
      </a:hlink>
      <a:folHlink>
        <a:srgbClr val="EAEAEA"/>
      </a:folHlink>
    </a:clrScheme>
    <a:fontScheme name="templat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D5E1F3"/>
        </a:lt2>
        <a:accent1>
          <a:srgbClr val="BC4417"/>
        </a:accent1>
        <a:accent2>
          <a:srgbClr val="CF9C1C"/>
        </a:accent2>
        <a:accent3>
          <a:srgbClr val="FFFFFF"/>
        </a:accent3>
        <a:accent4>
          <a:srgbClr val="404040"/>
        </a:accent4>
        <a:accent5>
          <a:srgbClr val="DAB0AB"/>
        </a:accent5>
        <a:accent6>
          <a:srgbClr val="BB8D18"/>
        </a:accent6>
        <a:hlink>
          <a:srgbClr val="E8C97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BF4413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DCB0AA"/>
        </a:accent5>
        <a:accent6>
          <a:srgbClr val="E79B1D"/>
        </a:accent6>
        <a:hlink>
          <a:srgbClr val="C5A37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4A1B17"/>
        </a:lt2>
        <a:accent1>
          <a:srgbClr val="C66C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DFBAAA"/>
        </a:accent5>
        <a:accent6>
          <a:srgbClr val="E6C013"/>
        </a:accent6>
        <a:hlink>
          <a:srgbClr val="FFDE9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013"/>
        </a:accent6>
        <a:hlink>
          <a:srgbClr val="EE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713C0C"/>
        </a:lt2>
        <a:accent1>
          <a:srgbClr val="E4B058"/>
        </a:accent1>
        <a:accent2>
          <a:srgbClr val="FDD912"/>
        </a:accent2>
        <a:accent3>
          <a:srgbClr val="FFFFFF"/>
        </a:accent3>
        <a:accent4>
          <a:srgbClr val="404040"/>
        </a:accent4>
        <a:accent5>
          <a:srgbClr val="EFD4B4"/>
        </a:accent5>
        <a:accent6>
          <a:srgbClr val="E5C40F"/>
        </a:accent6>
        <a:hlink>
          <a:srgbClr val="E063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D87200"/>
        </a:lt2>
        <a:accent1>
          <a:srgbClr val="E29B07"/>
        </a:accent1>
        <a:accent2>
          <a:srgbClr val="EDBF03"/>
        </a:accent2>
        <a:accent3>
          <a:srgbClr val="FFFFFF"/>
        </a:accent3>
        <a:accent4>
          <a:srgbClr val="404040"/>
        </a:accent4>
        <a:accent5>
          <a:srgbClr val="EECBAA"/>
        </a:accent5>
        <a:accent6>
          <a:srgbClr val="D7AD02"/>
        </a:accent6>
        <a:hlink>
          <a:srgbClr val="7CA43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000000"/>
        </a:dk2>
        <a:lt2>
          <a:srgbClr val="CD5003"/>
        </a:lt2>
        <a:accent1>
          <a:srgbClr val="419DCF"/>
        </a:accent1>
        <a:accent2>
          <a:srgbClr val="BC1F1F"/>
        </a:accent2>
        <a:accent3>
          <a:srgbClr val="FFFFFF"/>
        </a:accent3>
        <a:accent4>
          <a:srgbClr val="404040"/>
        </a:accent4>
        <a:accent5>
          <a:srgbClr val="B0CCE4"/>
        </a:accent5>
        <a:accent6>
          <a:srgbClr val="AA1B1B"/>
        </a:accent6>
        <a:hlink>
          <a:srgbClr val="FFE42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000000"/>
        </a:dk2>
        <a:lt2>
          <a:srgbClr val="DF2905"/>
        </a:lt2>
        <a:accent1>
          <a:srgbClr val="D05203"/>
        </a:accent1>
        <a:accent2>
          <a:srgbClr val="72A3E1"/>
        </a:accent2>
        <a:accent3>
          <a:srgbClr val="FFFFFF"/>
        </a:accent3>
        <a:accent4>
          <a:srgbClr val="404040"/>
        </a:accent4>
        <a:accent5>
          <a:srgbClr val="E4B3AA"/>
        </a:accent5>
        <a:accent6>
          <a:srgbClr val="6793CC"/>
        </a:accent6>
        <a:hlink>
          <a:srgbClr val="F3A10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1380</TotalTime>
  <Words>2353</Words>
  <Application>Microsoft Office PowerPoint</Application>
  <PresentationFormat>On-screen Show (4:3)</PresentationFormat>
  <Paragraphs>424</Paragraphs>
  <Slides>75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75</vt:i4>
      </vt:variant>
    </vt:vector>
  </HeadingPairs>
  <TitlesOfParts>
    <vt:vector size="79" baseType="lpstr">
      <vt:lpstr>Palatino Linotype</vt:lpstr>
      <vt:lpstr>Verdana</vt:lpstr>
      <vt:lpstr>template</vt:lpstr>
      <vt:lpstr>Custom Design</vt:lpstr>
      <vt:lpstr>The pricniples of surgical oncology </vt:lpstr>
      <vt:lpstr>Introduction</vt:lpstr>
      <vt:lpstr>Introduction</vt:lpstr>
      <vt:lpstr>Multidisciplinary team (MDT)</vt:lpstr>
      <vt:lpstr>Historical facts</vt:lpstr>
      <vt:lpstr>Historical facts</vt:lpstr>
      <vt:lpstr>Historical facts</vt:lpstr>
      <vt:lpstr>Types of cancer</vt:lpstr>
      <vt:lpstr>Chemical carcinogens</vt:lpstr>
      <vt:lpstr>Physical carcinogens</vt:lpstr>
      <vt:lpstr>Viruses</vt:lpstr>
      <vt:lpstr>Definitions</vt:lpstr>
      <vt:lpstr>Therapy goals</vt:lpstr>
      <vt:lpstr>Epidemiology </vt:lpstr>
      <vt:lpstr>Epidemiology </vt:lpstr>
      <vt:lpstr>Epidemiology </vt:lpstr>
      <vt:lpstr>Stage of malignant disease </vt:lpstr>
      <vt:lpstr>The role of oncological surgery </vt:lpstr>
      <vt:lpstr>Cancer prevention</vt:lpstr>
      <vt:lpstr>Cancer prevention</vt:lpstr>
      <vt:lpstr>Familial adenomatous polyposis (FAP)</vt:lpstr>
      <vt:lpstr>Ulcerative colitis (UC)</vt:lpstr>
      <vt:lpstr>Breast cancer</vt:lpstr>
      <vt:lpstr>Surgery as prevention</vt:lpstr>
      <vt:lpstr>Criteria suggestive of hereditary cancer</vt:lpstr>
      <vt:lpstr>Cancer screening </vt:lpstr>
      <vt:lpstr>Tumor markers</vt:lpstr>
      <vt:lpstr>The principles of surgical oncology</vt:lpstr>
      <vt:lpstr>The principles of surgical oncology</vt:lpstr>
      <vt:lpstr>Cancer diagnosis </vt:lpstr>
      <vt:lpstr>Types of oncological surgical procedures</vt:lpstr>
      <vt:lpstr>Biopsy</vt:lpstr>
      <vt:lpstr>ASPIRATION BIOPSY</vt:lpstr>
      <vt:lpstr>FNA (engl. Fine Needle Aspiration, FNA) </vt:lpstr>
      <vt:lpstr>Needle (core) biopsy</vt:lpstr>
      <vt:lpstr>Guided biopsies</vt:lpstr>
      <vt:lpstr>Incisional biopsy</vt:lpstr>
      <vt:lpstr>Excisional biopsy</vt:lpstr>
      <vt:lpstr>Endoscopic biopsy</vt:lpstr>
      <vt:lpstr>Principles of surgical biopsy</vt:lpstr>
      <vt:lpstr>Cancer treatment </vt:lpstr>
      <vt:lpstr>Types of oncological sugical procedures</vt:lpstr>
      <vt:lpstr>Resection margins</vt:lpstr>
      <vt:lpstr>Lymphadenectomy</vt:lpstr>
      <vt:lpstr>PowerPoint Presentation</vt:lpstr>
      <vt:lpstr>The “no touch” principle</vt:lpstr>
      <vt:lpstr>The “no touch” principle</vt:lpstr>
      <vt:lpstr>PowerPoint Presentation</vt:lpstr>
      <vt:lpstr>Melanoma</vt:lpstr>
      <vt:lpstr>Colorectal cancer</vt:lpstr>
      <vt:lpstr>Stomach cancer</vt:lpstr>
      <vt:lpstr>Pancreatic cancer</vt:lpstr>
      <vt:lpstr>Sarcomas</vt:lpstr>
      <vt:lpstr>Carcinoids</vt:lpstr>
      <vt:lpstr>Liver tumors</vt:lpstr>
      <vt:lpstr>Rhabdomyosarcoma</vt:lpstr>
      <vt:lpstr>Cancer surgery and resectability</vt:lpstr>
      <vt:lpstr>Cytoreductive surgery</vt:lpstr>
      <vt:lpstr>Exeresis of small pelvis</vt:lpstr>
      <vt:lpstr>PowerPoint Presentation</vt:lpstr>
      <vt:lpstr>Hyperthermic Intraperitoneal Chemotherapy (HIPEC)</vt:lpstr>
      <vt:lpstr>Types of surgicaloncological procedures</vt:lpstr>
      <vt:lpstr>Metastases surgery</vt:lpstr>
      <vt:lpstr>Palliative surgery</vt:lpstr>
      <vt:lpstr>Paliation: Pain</vt:lpstr>
      <vt:lpstr>Palliation: Obrstruction- Stent</vt:lpstr>
      <vt:lpstr>Reconstructive surgery</vt:lpstr>
      <vt:lpstr>Reconstruction and rehabilitation</vt:lpstr>
      <vt:lpstr>Emergency surgical oncology conditions</vt:lpstr>
      <vt:lpstr>The future of oncological surgery  "Targeted therapy”</vt:lpstr>
      <vt:lpstr>Future of oncological surgery  “Personalized therapy” </vt:lpstr>
      <vt:lpstr>The future of oncological surgery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Принципи онколошке хирургије, избор оптималног модалитета лечења онколошких пацијената</dc:title>
  <dc:creator>abc</dc:creator>
  <cp:lastModifiedBy>Vladimir Vukomanovic</cp:lastModifiedBy>
  <cp:revision>200</cp:revision>
  <dcterms:created xsi:type="dcterms:W3CDTF">2022-03-21T21:34:00Z</dcterms:created>
  <dcterms:modified xsi:type="dcterms:W3CDTF">2023-09-11T08:50:39Z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A20A89CC353542E7B0E699556586F600</vt:lpwstr>
  </property>
  <property fmtid="{D5CDD505-2E9C-101B-9397-08002B2CF9AE}" pid="3" name="KSOProductBuildVer">
    <vt:lpwstr>1033-11.2.0.11537</vt:lpwstr>
  </property>
</Properties>
</file>